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82" r:id="rId4"/>
    <p:sldId id="290" r:id="rId5"/>
    <p:sldId id="298" r:id="rId6"/>
    <p:sldId id="266" r:id="rId7"/>
    <p:sldId id="258" r:id="rId8"/>
    <p:sldId id="296" r:id="rId9"/>
    <p:sldId id="297" r:id="rId10"/>
    <p:sldId id="344" r:id="rId11"/>
    <p:sldId id="315" r:id="rId12"/>
    <p:sldId id="283" r:id="rId13"/>
    <p:sldId id="347" r:id="rId14"/>
    <p:sldId id="320" r:id="rId15"/>
    <p:sldId id="348" r:id="rId16"/>
    <p:sldId id="318" r:id="rId17"/>
    <p:sldId id="325" r:id="rId18"/>
    <p:sldId id="319" r:id="rId19"/>
    <p:sldId id="349" r:id="rId20"/>
    <p:sldId id="326" r:id="rId21"/>
    <p:sldId id="321" r:id="rId22"/>
    <p:sldId id="350" r:id="rId23"/>
    <p:sldId id="327" r:id="rId24"/>
    <p:sldId id="322" r:id="rId25"/>
    <p:sldId id="351" r:id="rId26"/>
    <p:sldId id="329" r:id="rId27"/>
    <p:sldId id="324" r:id="rId28"/>
    <p:sldId id="352" r:id="rId29"/>
    <p:sldId id="317" r:id="rId30"/>
    <p:sldId id="309" r:id="rId31"/>
    <p:sldId id="345" r:id="rId32"/>
    <p:sldId id="338" r:id="rId33"/>
    <p:sldId id="339" r:id="rId34"/>
    <p:sldId id="340" r:id="rId35"/>
    <p:sldId id="341" r:id="rId36"/>
    <p:sldId id="342" r:id="rId37"/>
    <p:sldId id="330" r:id="rId3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F4E79"/>
    <a:srgbClr val="143C49"/>
    <a:srgbClr val="007DAC"/>
    <a:srgbClr val="F2F2F2"/>
    <a:srgbClr val="C1C1C1"/>
    <a:srgbClr val="B9B9B9"/>
    <a:srgbClr val="C2C2C1"/>
    <a:srgbClr val="CBCBCB"/>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2" d="100"/>
          <a:sy n="62" d="100"/>
        </p:scale>
        <p:origin x="72" y="1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1BB154-8856-62D6-8E4D-2D2BC0F773B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C395FDC9-B743-85F9-205F-9F750A8CD3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69FF11CB-6F5D-68E5-30F0-2631D44D95EB}"/>
              </a:ext>
            </a:extLst>
          </p:cNvPr>
          <p:cNvSpPr>
            <a:spLocks noGrp="1"/>
          </p:cNvSpPr>
          <p:nvPr>
            <p:ph type="dt" sz="half" idx="10"/>
          </p:nvPr>
        </p:nvSpPr>
        <p:spPr/>
        <p:txBody>
          <a:bodyPr/>
          <a:lstStyle/>
          <a:p>
            <a:fld id="{0CD7274B-8A13-4A61-B5AC-49570EA5692A}" type="datetimeFigureOut">
              <a:rPr lang="es-CO" smtClean="0"/>
              <a:t>15/04/2025</a:t>
            </a:fld>
            <a:endParaRPr lang="es-CO"/>
          </a:p>
        </p:txBody>
      </p:sp>
      <p:sp>
        <p:nvSpPr>
          <p:cNvPr id="5" name="Marcador de pie de página 4">
            <a:extLst>
              <a:ext uri="{FF2B5EF4-FFF2-40B4-BE49-F238E27FC236}">
                <a16:creationId xmlns:a16="http://schemas.microsoft.com/office/drawing/2014/main" id="{02543BCC-7050-092A-40AD-586638A95C5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783AC60-3589-4EF4-1DA2-B52E29CBDB03}"/>
              </a:ext>
            </a:extLst>
          </p:cNvPr>
          <p:cNvSpPr>
            <a:spLocks noGrp="1"/>
          </p:cNvSpPr>
          <p:nvPr>
            <p:ph type="sldNum" sz="quarter" idx="12"/>
          </p:nvPr>
        </p:nvSpPr>
        <p:spPr/>
        <p:txBody>
          <a:bodyPr/>
          <a:lstStyle/>
          <a:p>
            <a:fld id="{D34EB7C9-3142-4F04-BF5C-7D550C03D680}" type="slidenum">
              <a:rPr lang="es-CO" smtClean="0"/>
              <a:t>‹Nº›</a:t>
            </a:fld>
            <a:endParaRPr lang="es-CO"/>
          </a:p>
        </p:txBody>
      </p:sp>
    </p:spTree>
    <p:extLst>
      <p:ext uri="{BB962C8B-B14F-4D97-AF65-F5344CB8AC3E}">
        <p14:creationId xmlns:p14="http://schemas.microsoft.com/office/powerpoint/2010/main" val="1329336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3232F0-23E6-8235-63D9-0697A73BDFD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1351605-F168-7B99-8BFF-A07DD29D8F5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042CE7A-0D68-40A0-1B98-734657B1F4F7}"/>
              </a:ext>
            </a:extLst>
          </p:cNvPr>
          <p:cNvSpPr>
            <a:spLocks noGrp="1"/>
          </p:cNvSpPr>
          <p:nvPr>
            <p:ph type="dt" sz="half" idx="10"/>
          </p:nvPr>
        </p:nvSpPr>
        <p:spPr/>
        <p:txBody>
          <a:bodyPr/>
          <a:lstStyle/>
          <a:p>
            <a:fld id="{0CD7274B-8A13-4A61-B5AC-49570EA5692A}" type="datetimeFigureOut">
              <a:rPr lang="es-CO" smtClean="0"/>
              <a:t>15/04/2025</a:t>
            </a:fld>
            <a:endParaRPr lang="es-CO"/>
          </a:p>
        </p:txBody>
      </p:sp>
      <p:sp>
        <p:nvSpPr>
          <p:cNvPr id="5" name="Marcador de pie de página 4">
            <a:extLst>
              <a:ext uri="{FF2B5EF4-FFF2-40B4-BE49-F238E27FC236}">
                <a16:creationId xmlns:a16="http://schemas.microsoft.com/office/drawing/2014/main" id="{9EAE0705-D556-7959-FBBB-79F63CA224B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313D806-DE2B-B435-C5FC-A41453C0F7AF}"/>
              </a:ext>
            </a:extLst>
          </p:cNvPr>
          <p:cNvSpPr>
            <a:spLocks noGrp="1"/>
          </p:cNvSpPr>
          <p:nvPr>
            <p:ph type="sldNum" sz="quarter" idx="12"/>
          </p:nvPr>
        </p:nvSpPr>
        <p:spPr/>
        <p:txBody>
          <a:bodyPr/>
          <a:lstStyle/>
          <a:p>
            <a:fld id="{D34EB7C9-3142-4F04-BF5C-7D550C03D680}" type="slidenum">
              <a:rPr lang="es-CO" smtClean="0"/>
              <a:t>‹Nº›</a:t>
            </a:fld>
            <a:endParaRPr lang="es-CO"/>
          </a:p>
        </p:txBody>
      </p:sp>
    </p:spTree>
    <p:extLst>
      <p:ext uri="{BB962C8B-B14F-4D97-AF65-F5344CB8AC3E}">
        <p14:creationId xmlns:p14="http://schemas.microsoft.com/office/powerpoint/2010/main" val="93868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40A6FA4-803F-370B-1B8A-75F835AAF84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CF96AB4-D436-989E-F7E7-F8A729A3D7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5B22445-8466-D3ED-F678-7A028350DCF6}"/>
              </a:ext>
            </a:extLst>
          </p:cNvPr>
          <p:cNvSpPr>
            <a:spLocks noGrp="1"/>
          </p:cNvSpPr>
          <p:nvPr>
            <p:ph type="dt" sz="half" idx="10"/>
          </p:nvPr>
        </p:nvSpPr>
        <p:spPr/>
        <p:txBody>
          <a:bodyPr/>
          <a:lstStyle/>
          <a:p>
            <a:fld id="{0CD7274B-8A13-4A61-B5AC-49570EA5692A}" type="datetimeFigureOut">
              <a:rPr lang="es-CO" smtClean="0"/>
              <a:t>15/04/2025</a:t>
            </a:fld>
            <a:endParaRPr lang="es-CO"/>
          </a:p>
        </p:txBody>
      </p:sp>
      <p:sp>
        <p:nvSpPr>
          <p:cNvPr id="5" name="Marcador de pie de página 4">
            <a:extLst>
              <a:ext uri="{FF2B5EF4-FFF2-40B4-BE49-F238E27FC236}">
                <a16:creationId xmlns:a16="http://schemas.microsoft.com/office/drawing/2014/main" id="{189C2B25-5E61-00FA-C31F-BA606DF8BBA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F86AEA8-2AFB-52BD-4B2C-9250761034A5}"/>
              </a:ext>
            </a:extLst>
          </p:cNvPr>
          <p:cNvSpPr>
            <a:spLocks noGrp="1"/>
          </p:cNvSpPr>
          <p:nvPr>
            <p:ph type="sldNum" sz="quarter" idx="12"/>
          </p:nvPr>
        </p:nvSpPr>
        <p:spPr/>
        <p:txBody>
          <a:bodyPr/>
          <a:lstStyle/>
          <a:p>
            <a:fld id="{D34EB7C9-3142-4F04-BF5C-7D550C03D680}" type="slidenum">
              <a:rPr lang="es-CO" smtClean="0"/>
              <a:t>‹Nº›</a:t>
            </a:fld>
            <a:endParaRPr lang="es-CO"/>
          </a:p>
        </p:txBody>
      </p:sp>
    </p:spTree>
    <p:extLst>
      <p:ext uri="{BB962C8B-B14F-4D97-AF65-F5344CB8AC3E}">
        <p14:creationId xmlns:p14="http://schemas.microsoft.com/office/powerpoint/2010/main" val="712343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505EAD-5C11-D262-2688-F8A6FC8C62A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F90A4AA-23B8-09D2-5914-D166F1A5ABB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DC2409C-4846-B642-2463-4D2B7CD69F8A}"/>
              </a:ext>
            </a:extLst>
          </p:cNvPr>
          <p:cNvSpPr>
            <a:spLocks noGrp="1"/>
          </p:cNvSpPr>
          <p:nvPr>
            <p:ph type="dt" sz="half" idx="10"/>
          </p:nvPr>
        </p:nvSpPr>
        <p:spPr/>
        <p:txBody>
          <a:bodyPr/>
          <a:lstStyle/>
          <a:p>
            <a:fld id="{0CD7274B-8A13-4A61-B5AC-49570EA5692A}" type="datetimeFigureOut">
              <a:rPr lang="es-CO" smtClean="0"/>
              <a:t>15/04/2025</a:t>
            </a:fld>
            <a:endParaRPr lang="es-CO"/>
          </a:p>
        </p:txBody>
      </p:sp>
      <p:sp>
        <p:nvSpPr>
          <p:cNvPr id="5" name="Marcador de pie de página 4">
            <a:extLst>
              <a:ext uri="{FF2B5EF4-FFF2-40B4-BE49-F238E27FC236}">
                <a16:creationId xmlns:a16="http://schemas.microsoft.com/office/drawing/2014/main" id="{96AC8D9A-22F0-C04A-3DCF-C71ADF0BB4B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E2328C9-465D-ACB3-C3B1-8B2B928E3B3C}"/>
              </a:ext>
            </a:extLst>
          </p:cNvPr>
          <p:cNvSpPr>
            <a:spLocks noGrp="1"/>
          </p:cNvSpPr>
          <p:nvPr>
            <p:ph type="sldNum" sz="quarter" idx="12"/>
          </p:nvPr>
        </p:nvSpPr>
        <p:spPr/>
        <p:txBody>
          <a:bodyPr/>
          <a:lstStyle/>
          <a:p>
            <a:fld id="{D34EB7C9-3142-4F04-BF5C-7D550C03D680}" type="slidenum">
              <a:rPr lang="es-CO" smtClean="0"/>
              <a:t>‹Nº›</a:t>
            </a:fld>
            <a:endParaRPr lang="es-CO"/>
          </a:p>
        </p:txBody>
      </p:sp>
    </p:spTree>
    <p:extLst>
      <p:ext uri="{BB962C8B-B14F-4D97-AF65-F5344CB8AC3E}">
        <p14:creationId xmlns:p14="http://schemas.microsoft.com/office/powerpoint/2010/main" val="353369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1A4B1E-83E4-9432-52E9-7A211387F63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6A4C923-B129-71CF-ABC7-09631DE31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7E46D1-988C-CF06-5B1D-AAD5650CAF17}"/>
              </a:ext>
            </a:extLst>
          </p:cNvPr>
          <p:cNvSpPr>
            <a:spLocks noGrp="1"/>
          </p:cNvSpPr>
          <p:nvPr>
            <p:ph type="dt" sz="half" idx="10"/>
          </p:nvPr>
        </p:nvSpPr>
        <p:spPr/>
        <p:txBody>
          <a:bodyPr/>
          <a:lstStyle/>
          <a:p>
            <a:fld id="{0CD7274B-8A13-4A61-B5AC-49570EA5692A}" type="datetimeFigureOut">
              <a:rPr lang="es-CO" smtClean="0"/>
              <a:t>15/04/2025</a:t>
            </a:fld>
            <a:endParaRPr lang="es-CO"/>
          </a:p>
        </p:txBody>
      </p:sp>
      <p:sp>
        <p:nvSpPr>
          <p:cNvPr id="5" name="Marcador de pie de página 4">
            <a:extLst>
              <a:ext uri="{FF2B5EF4-FFF2-40B4-BE49-F238E27FC236}">
                <a16:creationId xmlns:a16="http://schemas.microsoft.com/office/drawing/2014/main" id="{1D8D0730-9F72-3AAD-6696-4BBF4C6B5AB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17AED2A-E6AA-DB0F-B7C8-1A617424D49F}"/>
              </a:ext>
            </a:extLst>
          </p:cNvPr>
          <p:cNvSpPr>
            <a:spLocks noGrp="1"/>
          </p:cNvSpPr>
          <p:nvPr>
            <p:ph type="sldNum" sz="quarter" idx="12"/>
          </p:nvPr>
        </p:nvSpPr>
        <p:spPr/>
        <p:txBody>
          <a:bodyPr/>
          <a:lstStyle/>
          <a:p>
            <a:fld id="{D34EB7C9-3142-4F04-BF5C-7D550C03D680}" type="slidenum">
              <a:rPr lang="es-CO" smtClean="0"/>
              <a:t>‹Nº›</a:t>
            </a:fld>
            <a:endParaRPr lang="es-CO"/>
          </a:p>
        </p:txBody>
      </p:sp>
    </p:spTree>
    <p:extLst>
      <p:ext uri="{BB962C8B-B14F-4D97-AF65-F5344CB8AC3E}">
        <p14:creationId xmlns:p14="http://schemas.microsoft.com/office/powerpoint/2010/main" val="2692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F01ACE-8401-393F-F723-1CD8B69FA4E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93B1B9C-B40B-8B45-9C8D-19BD739255A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89284E5-FB89-B4A4-D0EC-2CF924EE9F8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485DDCD5-0574-06FC-0C19-F2DFF84610E3}"/>
              </a:ext>
            </a:extLst>
          </p:cNvPr>
          <p:cNvSpPr>
            <a:spLocks noGrp="1"/>
          </p:cNvSpPr>
          <p:nvPr>
            <p:ph type="dt" sz="half" idx="10"/>
          </p:nvPr>
        </p:nvSpPr>
        <p:spPr/>
        <p:txBody>
          <a:bodyPr/>
          <a:lstStyle/>
          <a:p>
            <a:fld id="{0CD7274B-8A13-4A61-B5AC-49570EA5692A}" type="datetimeFigureOut">
              <a:rPr lang="es-CO" smtClean="0"/>
              <a:t>15/04/2025</a:t>
            </a:fld>
            <a:endParaRPr lang="es-CO"/>
          </a:p>
        </p:txBody>
      </p:sp>
      <p:sp>
        <p:nvSpPr>
          <p:cNvPr id="6" name="Marcador de pie de página 5">
            <a:extLst>
              <a:ext uri="{FF2B5EF4-FFF2-40B4-BE49-F238E27FC236}">
                <a16:creationId xmlns:a16="http://schemas.microsoft.com/office/drawing/2014/main" id="{B682B28D-5CD6-7F7C-19D5-05155F74243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A33AA87-11FB-C9D1-3FF8-3C0E317A78F5}"/>
              </a:ext>
            </a:extLst>
          </p:cNvPr>
          <p:cNvSpPr>
            <a:spLocks noGrp="1"/>
          </p:cNvSpPr>
          <p:nvPr>
            <p:ph type="sldNum" sz="quarter" idx="12"/>
          </p:nvPr>
        </p:nvSpPr>
        <p:spPr/>
        <p:txBody>
          <a:bodyPr/>
          <a:lstStyle/>
          <a:p>
            <a:fld id="{D34EB7C9-3142-4F04-BF5C-7D550C03D680}" type="slidenum">
              <a:rPr lang="es-CO" smtClean="0"/>
              <a:t>‹Nº›</a:t>
            </a:fld>
            <a:endParaRPr lang="es-CO"/>
          </a:p>
        </p:txBody>
      </p:sp>
    </p:spTree>
    <p:extLst>
      <p:ext uri="{BB962C8B-B14F-4D97-AF65-F5344CB8AC3E}">
        <p14:creationId xmlns:p14="http://schemas.microsoft.com/office/powerpoint/2010/main" val="2835440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DDA9E-4624-01F1-5BBD-0F6447B732B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D47ABFC-B6DA-937E-C602-9288A3A179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EFFEF55-2602-90C3-3F06-743CD5F2FD5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3C7CF202-33AB-6DC7-86B9-6DB65829E6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72FF0B5-208D-49C0-75A9-0757E4AFC7B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EC252E4F-5476-61A7-8775-E7AEA047C1CA}"/>
              </a:ext>
            </a:extLst>
          </p:cNvPr>
          <p:cNvSpPr>
            <a:spLocks noGrp="1"/>
          </p:cNvSpPr>
          <p:nvPr>
            <p:ph type="dt" sz="half" idx="10"/>
          </p:nvPr>
        </p:nvSpPr>
        <p:spPr/>
        <p:txBody>
          <a:bodyPr/>
          <a:lstStyle/>
          <a:p>
            <a:fld id="{0CD7274B-8A13-4A61-B5AC-49570EA5692A}" type="datetimeFigureOut">
              <a:rPr lang="es-CO" smtClean="0"/>
              <a:t>15/04/2025</a:t>
            </a:fld>
            <a:endParaRPr lang="es-CO"/>
          </a:p>
        </p:txBody>
      </p:sp>
      <p:sp>
        <p:nvSpPr>
          <p:cNvPr id="8" name="Marcador de pie de página 7">
            <a:extLst>
              <a:ext uri="{FF2B5EF4-FFF2-40B4-BE49-F238E27FC236}">
                <a16:creationId xmlns:a16="http://schemas.microsoft.com/office/drawing/2014/main" id="{ED1280C0-ED31-8855-5F40-5ABB124D58CB}"/>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6BB3B8C-8738-B535-D7C4-579541464B28}"/>
              </a:ext>
            </a:extLst>
          </p:cNvPr>
          <p:cNvSpPr>
            <a:spLocks noGrp="1"/>
          </p:cNvSpPr>
          <p:nvPr>
            <p:ph type="sldNum" sz="quarter" idx="12"/>
          </p:nvPr>
        </p:nvSpPr>
        <p:spPr/>
        <p:txBody>
          <a:bodyPr/>
          <a:lstStyle/>
          <a:p>
            <a:fld id="{D34EB7C9-3142-4F04-BF5C-7D550C03D680}" type="slidenum">
              <a:rPr lang="es-CO" smtClean="0"/>
              <a:t>‹Nº›</a:t>
            </a:fld>
            <a:endParaRPr lang="es-CO"/>
          </a:p>
        </p:txBody>
      </p:sp>
    </p:spTree>
    <p:extLst>
      <p:ext uri="{BB962C8B-B14F-4D97-AF65-F5344CB8AC3E}">
        <p14:creationId xmlns:p14="http://schemas.microsoft.com/office/powerpoint/2010/main" val="3517818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B5F952-2D3E-509B-EF05-70CB22611E4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078B59B3-283D-9C8F-FE2A-2230649A7B74}"/>
              </a:ext>
            </a:extLst>
          </p:cNvPr>
          <p:cNvSpPr>
            <a:spLocks noGrp="1"/>
          </p:cNvSpPr>
          <p:nvPr>
            <p:ph type="dt" sz="half" idx="10"/>
          </p:nvPr>
        </p:nvSpPr>
        <p:spPr/>
        <p:txBody>
          <a:bodyPr/>
          <a:lstStyle/>
          <a:p>
            <a:fld id="{0CD7274B-8A13-4A61-B5AC-49570EA5692A}" type="datetimeFigureOut">
              <a:rPr lang="es-CO" smtClean="0"/>
              <a:t>15/04/2025</a:t>
            </a:fld>
            <a:endParaRPr lang="es-CO"/>
          </a:p>
        </p:txBody>
      </p:sp>
      <p:sp>
        <p:nvSpPr>
          <p:cNvPr id="4" name="Marcador de pie de página 3">
            <a:extLst>
              <a:ext uri="{FF2B5EF4-FFF2-40B4-BE49-F238E27FC236}">
                <a16:creationId xmlns:a16="http://schemas.microsoft.com/office/drawing/2014/main" id="{80E968BD-4096-E9DF-0BAD-8389B332D421}"/>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40D1B781-20B2-7626-40D2-494B384D5602}"/>
              </a:ext>
            </a:extLst>
          </p:cNvPr>
          <p:cNvSpPr>
            <a:spLocks noGrp="1"/>
          </p:cNvSpPr>
          <p:nvPr>
            <p:ph type="sldNum" sz="quarter" idx="12"/>
          </p:nvPr>
        </p:nvSpPr>
        <p:spPr/>
        <p:txBody>
          <a:bodyPr/>
          <a:lstStyle/>
          <a:p>
            <a:fld id="{D34EB7C9-3142-4F04-BF5C-7D550C03D680}" type="slidenum">
              <a:rPr lang="es-CO" smtClean="0"/>
              <a:t>‹Nº›</a:t>
            </a:fld>
            <a:endParaRPr lang="es-CO"/>
          </a:p>
        </p:txBody>
      </p:sp>
    </p:spTree>
    <p:extLst>
      <p:ext uri="{BB962C8B-B14F-4D97-AF65-F5344CB8AC3E}">
        <p14:creationId xmlns:p14="http://schemas.microsoft.com/office/powerpoint/2010/main" val="2658471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A5206C1-7B62-4BF2-DD48-6475658A680A}"/>
              </a:ext>
            </a:extLst>
          </p:cNvPr>
          <p:cNvSpPr>
            <a:spLocks noGrp="1"/>
          </p:cNvSpPr>
          <p:nvPr>
            <p:ph type="dt" sz="half" idx="10"/>
          </p:nvPr>
        </p:nvSpPr>
        <p:spPr/>
        <p:txBody>
          <a:bodyPr/>
          <a:lstStyle/>
          <a:p>
            <a:fld id="{0CD7274B-8A13-4A61-B5AC-49570EA5692A}" type="datetimeFigureOut">
              <a:rPr lang="es-CO" smtClean="0"/>
              <a:t>15/04/2025</a:t>
            </a:fld>
            <a:endParaRPr lang="es-CO"/>
          </a:p>
        </p:txBody>
      </p:sp>
      <p:sp>
        <p:nvSpPr>
          <p:cNvPr id="3" name="Marcador de pie de página 2">
            <a:extLst>
              <a:ext uri="{FF2B5EF4-FFF2-40B4-BE49-F238E27FC236}">
                <a16:creationId xmlns:a16="http://schemas.microsoft.com/office/drawing/2014/main" id="{97998DCD-0966-D64B-2223-CBC2D4B8AF5E}"/>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05B3EF79-E139-A75D-8BA0-E01ED1E39D16}"/>
              </a:ext>
            </a:extLst>
          </p:cNvPr>
          <p:cNvSpPr>
            <a:spLocks noGrp="1"/>
          </p:cNvSpPr>
          <p:nvPr>
            <p:ph type="sldNum" sz="quarter" idx="12"/>
          </p:nvPr>
        </p:nvSpPr>
        <p:spPr/>
        <p:txBody>
          <a:bodyPr/>
          <a:lstStyle/>
          <a:p>
            <a:fld id="{D34EB7C9-3142-4F04-BF5C-7D550C03D680}" type="slidenum">
              <a:rPr lang="es-CO" smtClean="0"/>
              <a:t>‹Nº›</a:t>
            </a:fld>
            <a:endParaRPr lang="es-CO"/>
          </a:p>
        </p:txBody>
      </p:sp>
    </p:spTree>
    <p:extLst>
      <p:ext uri="{BB962C8B-B14F-4D97-AF65-F5344CB8AC3E}">
        <p14:creationId xmlns:p14="http://schemas.microsoft.com/office/powerpoint/2010/main" val="325238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9EDE69-AF21-BA0B-FC20-ED1D67C364C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09E67C0-FFD8-4063-7FDB-0A6D109B36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B54E7793-FA78-864A-F6EE-E93288A93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0901F79-7B05-13A7-0A3A-D7115274FABD}"/>
              </a:ext>
            </a:extLst>
          </p:cNvPr>
          <p:cNvSpPr>
            <a:spLocks noGrp="1"/>
          </p:cNvSpPr>
          <p:nvPr>
            <p:ph type="dt" sz="half" idx="10"/>
          </p:nvPr>
        </p:nvSpPr>
        <p:spPr/>
        <p:txBody>
          <a:bodyPr/>
          <a:lstStyle/>
          <a:p>
            <a:fld id="{0CD7274B-8A13-4A61-B5AC-49570EA5692A}" type="datetimeFigureOut">
              <a:rPr lang="es-CO" smtClean="0"/>
              <a:t>15/04/2025</a:t>
            </a:fld>
            <a:endParaRPr lang="es-CO"/>
          </a:p>
        </p:txBody>
      </p:sp>
      <p:sp>
        <p:nvSpPr>
          <p:cNvPr id="6" name="Marcador de pie de página 5">
            <a:extLst>
              <a:ext uri="{FF2B5EF4-FFF2-40B4-BE49-F238E27FC236}">
                <a16:creationId xmlns:a16="http://schemas.microsoft.com/office/drawing/2014/main" id="{9428548C-590B-A645-3E88-948B2B60D0D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41302E3-2D21-47E6-3E24-31057446E324}"/>
              </a:ext>
            </a:extLst>
          </p:cNvPr>
          <p:cNvSpPr>
            <a:spLocks noGrp="1"/>
          </p:cNvSpPr>
          <p:nvPr>
            <p:ph type="sldNum" sz="quarter" idx="12"/>
          </p:nvPr>
        </p:nvSpPr>
        <p:spPr/>
        <p:txBody>
          <a:bodyPr/>
          <a:lstStyle/>
          <a:p>
            <a:fld id="{D34EB7C9-3142-4F04-BF5C-7D550C03D680}" type="slidenum">
              <a:rPr lang="es-CO" smtClean="0"/>
              <a:t>‹Nº›</a:t>
            </a:fld>
            <a:endParaRPr lang="es-CO"/>
          </a:p>
        </p:txBody>
      </p:sp>
    </p:spTree>
    <p:extLst>
      <p:ext uri="{BB962C8B-B14F-4D97-AF65-F5344CB8AC3E}">
        <p14:creationId xmlns:p14="http://schemas.microsoft.com/office/powerpoint/2010/main" val="3250951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1EBB82-5EB9-0E4D-FA71-985D71D434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F224E51-85B4-EB76-474F-E73829E6E1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49C1DF1B-F32C-6BDC-C1B7-607F78B47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A2D77B-38C2-786A-61CA-022CFD478B80}"/>
              </a:ext>
            </a:extLst>
          </p:cNvPr>
          <p:cNvSpPr>
            <a:spLocks noGrp="1"/>
          </p:cNvSpPr>
          <p:nvPr>
            <p:ph type="dt" sz="half" idx="10"/>
          </p:nvPr>
        </p:nvSpPr>
        <p:spPr/>
        <p:txBody>
          <a:bodyPr/>
          <a:lstStyle/>
          <a:p>
            <a:fld id="{0CD7274B-8A13-4A61-B5AC-49570EA5692A}" type="datetimeFigureOut">
              <a:rPr lang="es-CO" smtClean="0"/>
              <a:t>15/04/2025</a:t>
            </a:fld>
            <a:endParaRPr lang="es-CO"/>
          </a:p>
        </p:txBody>
      </p:sp>
      <p:sp>
        <p:nvSpPr>
          <p:cNvPr id="6" name="Marcador de pie de página 5">
            <a:extLst>
              <a:ext uri="{FF2B5EF4-FFF2-40B4-BE49-F238E27FC236}">
                <a16:creationId xmlns:a16="http://schemas.microsoft.com/office/drawing/2014/main" id="{F933630B-612E-2C67-2189-43C7C843E65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FF5A066-81D3-5A3D-61B2-A891E9443E0E}"/>
              </a:ext>
            </a:extLst>
          </p:cNvPr>
          <p:cNvSpPr>
            <a:spLocks noGrp="1"/>
          </p:cNvSpPr>
          <p:nvPr>
            <p:ph type="sldNum" sz="quarter" idx="12"/>
          </p:nvPr>
        </p:nvSpPr>
        <p:spPr/>
        <p:txBody>
          <a:bodyPr/>
          <a:lstStyle/>
          <a:p>
            <a:fld id="{D34EB7C9-3142-4F04-BF5C-7D550C03D680}" type="slidenum">
              <a:rPr lang="es-CO" smtClean="0"/>
              <a:t>‹Nº›</a:t>
            </a:fld>
            <a:endParaRPr lang="es-CO"/>
          </a:p>
        </p:txBody>
      </p:sp>
    </p:spTree>
    <p:extLst>
      <p:ext uri="{BB962C8B-B14F-4D97-AF65-F5344CB8AC3E}">
        <p14:creationId xmlns:p14="http://schemas.microsoft.com/office/powerpoint/2010/main" val="1336618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BB9BDE-5DF0-AC0F-E869-AF8BA27A8A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454F351-967F-12A8-ADB1-889B460561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D4A7EB8-69FD-D0CC-78FC-82D4E0FD7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7274B-8A13-4A61-B5AC-49570EA5692A}" type="datetimeFigureOut">
              <a:rPr lang="es-CO" smtClean="0"/>
              <a:t>15/04/2025</a:t>
            </a:fld>
            <a:endParaRPr lang="es-CO"/>
          </a:p>
        </p:txBody>
      </p:sp>
      <p:sp>
        <p:nvSpPr>
          <p:cNvPr id="5" name="Marcador de pie de página 4">
            <a:extLst>
              <a:ext uri="{FF2B5EF4-FFF2-40B4-BE49-F238E27FC236}">
                <a16:creationId xmlns:a16="http://schemas.microsoft.com/office/drawing/2014/main" id="{67F41063-4808-7451-98A6-565546A3BF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F8362505-2047-DBA3-B897-ABCD266097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4EB7C9-3142-4F04-BF5C-7D550C03D680}" type="slidenum">
              <a:rPr lang="es-CO" smtClean="0"/>
              <a:t>‹Nº›</a:t>
            </a:fld>
            <a:endParaRPr lang="es-CO"/>
          </a:p>
        </p:txBody>
      </p:sp>
    </p:spTree>
    <p:extLst>
      <p:ext uri="{BB962C8B-B14F-4D97-AF65-F5344CB8AC3E}">
        <p14:creationId xmlns:p14="http://schemas.microsoft.com/office/powerpoint/2010/main" val="2383011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png"/><Relationship Id="rId3" Type="http://schemas.openxmlformats.org/officeDocument/2006/relationships/image" Target="../media/image26.sv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svg"/><Relationship Id="rId11" Type="http://schemas.openxmlformats.org/officeDocument/2006/relationships/image" Target="../media/image34.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gif"/><Relationship Id="rId9" Type="http://schemas.openxmlformats.org/officeDocument/2006/relationships/image" Target="../media/image32.svg"/><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0.sv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8.svg"/><Relationship Id="rId7"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7.sv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5.svg"/><Relationship Id="rId7"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4.sv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svg"/><Relationship Id="rId7"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4.sv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0.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0.png"/><Relationship Id="rId7" Type="http://schemas.openxmlformats.org/officeDocument/2006/relationships/image" Target="../media/image5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4.sv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9.sv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43.png"/><Relationship Id="rId7" Type="http://schemas.openxmlformats.org/officeDocument/2006/relationships/image" Target="../media/image8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83.png"/><Relationship Id="rId5" Type="http://schemas.openxmlformats.org/officeDocument/2006/relationships/image" Target="../media/image60.png"/><Relationship Id="rId10" Type="http://schemas.openxmlformats.org/officeDocument/2006/relationships/image" Target="../media/image82.png"/><Relationship Id="rId4" Type="http://schemas.openxmlformats.org/officeDocument/2006/relationships/image" Target="../media/image53.pn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png"/><Relationship Id="rId3" Type="http://schemas.openxmlformats.org/officeDocument/2006/relationships/image" Target="../media/image26.sv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svg"/><Relationship Id="rId11" Type="http://schemas.openxmlformats.org/officeDocument/2006/relationships/image" Target="../media/image34.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gif"/><Relationship Id="rId9" Type="http://schemas.openxmlformats.org/officeDocument/2006/relationships/image" Target="../media/image32.svg"/><Relationship Id="rId1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D651C550-E79E-E647-342C-1FB7D6A9DC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5786" y="91208"/>
            <a:ext cx="2329801" cy="1008545"/>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C0EB52DB-0035-AF24-761B-B106576E2F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3944" y="40256"/>
            <a:ext cx="1889834" cy="1110450"/>
          </a:xfrm>
          <a:prstGeom prst="rect">
            <a:avLst/>
          </a:prstGeom>
        </p:spPr>
      </p:pic>
      <p:sp>
        <p:nvSpPr>
          <p:cNvPr id="6" name="CuadroTexto 5">
            <a:extLst>
              <a:ext uri="{FF2B5EF4-FFF2-40B4-BE49-F238E27FC236}">
                <a16:creationId xmlns:a16="http://schemas.microsoft.com/office/drawing/2014/main" id="{4A62B2F0-4BB3-51DD-3E67-2A553F5C7970}"/>
              </a:ext>
            </a:extLst>
          </p:cNvPr>
          <p:cNvSpPr txBox="1"/>
          <p:nvPr/>
        </p:nvSpPr>
        <p:spPr>
          <a:xfrm>
            <a:off x="1562100" y="2187223"/>
            <a:ext cx="9484012" cy="1938992"/>
          </a:xfrm>
          <a:prstGeom prst="rect">
            <a:avLst/>
          </a:prstGeom>
          <a:noFill/>
        </p:spPr>
        <p:txBody>
          <a:bodyPr wrap="square" rtlCol="0">
            <a:spAutoFit/>
          </a:bodyPr>
          <a:lstStyle/>
          <a:p>
            <a:pPr algn="ctr"/>
            <a:r>
              <a:rPr lang="es-ES" sz="6000" b="1" dirty="0">
                <a:solidFill>
                  <a:schemeClr val="accent5">
                    <a:lumMod val="50000"/>
                  </a:schemeClr>
                </a:solidFill>
              </a:rPr>
              <a:t>TRANSFORMACIÓN CULTURAL</a:t>
            </a:r>
          </a:p>
        </p:txBody>
      </p:sp>
    </p:spTree>
    <p:extLst>
      <p:ext uri="{BB962C8B-B14F-4D97-AF65-F5344CB8AC3E}">
        <p14:creationId xmlns:p14="http://schemas.microsoft.com/office/powerpoint/2010/main" val="3981420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áfico 9">
            <a:extLst>
              <a:ext uri="{FF2B5EF4-FFF2-40B4-BE49-F238E27FC236}">
                <a16:creationId xmlns:a16="http://schemas.microsoft.com/office/drawing/2014/main" id="{9B055AFB-8DCE-48FA-A25E-DEA1EBFCDA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36878" y="-2806533"/>
            <a:ext cx="4240562" cy="4240562"/>
          </a:xfrm>
          <a:prstGeom prst="rect">
            <a:avLst/>
          </a:prstGeom>
        </p:spPr>
      </p:pic>
      <p:pic>
        <p:nvPicPr>
          <p:cNvPr id="12" name="Imagen 11" descr="Logotipo&#10;&#10;Descripción generada automáticamente">
            <a:extLst>
              <a:ext uri="{FF2B5EF4-FFF2-40B4-BE49-F238E27FC236}">
                <a16:creationId xmlns:a16="http://schemas.microsoft.com/office/drawing/2014/main" id="{4689756E-594F-4E7E-B59A-307C7FFC4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12" y="6427159"/>
            <a:ext cx="822211" cy="329516"/>
          </a:xfrm>
          <a:prstGeom prst="rect">
            <a:avLst/>
          </a:prstGeom>
        </p:spPr>
      </p:pic>
      <p:pic>
        <p:nvPicPr>
          <p:cNvPr id="13" name="Gráfico 12">
            <a:extLst>
              <a:ext uri="{FF2B5EF4-FFF2-40B4-BE49-F238E27FC236}">
                <a16:creationId xmlns:a16="http://schemas.microsoft.com/office/drawing/2014/main" id="{145E6C7C-B0EF-463B-9E7C-25236174FC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57070" y="5644132"/>
            <a:ext cx="1682202" cy="1115565"/>
          </a:xfrm>
          <a:prstGeom prst="rect">
            <a:avLst/>
          </a:prstGeom>
        </p:spPr>
      </p:pic>
      <p:pic>
        <p:nvPicPr>
          <p:cNvPr id="14" name="Imagen 13">
            <a:extLst>
              <a:ext uri="{FF2B5EF4-FFF2-40B4-BE49-F238E27FC236}">
                <a16:creationId xmlns:a16="http://schemas.microsoft.com/office/drawing/2014/main" id="{3C13C32F-EF2F-430D-BB04-C014254456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01592" y="2263881"/>
            <a:ext cx="1429736" cy="505434"/>
          </a:xfrm>
          <a:prstGeom prst="rect">
            <a:avLst/>
          </a:prstGeom>
        </p:spPr>
      </p:pic>
      <p:pic>
        <p:nvPicPr>
          <p:cNvPr id="15" name="Gráfico 14">
            <a:extLst>
              <a:ext uri="{FF2B5EF4-FFF2-40B4-BE49-F238E27FC236}">
                <a16:creationId xmlns:a16="http://schemas.microsoft.com/office/drawing/2014/main" id="{469A7361-5857-467E-9266-DF796C986E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96587" y="1596186"/>
            <a:ext cx="2790825" cy="2790825"/>
          </a:xfrm>
          <a:prstGeom prst="rect">
            <a:avLst/>
          </a:prstGeom>
        </p:spPr>
      </p:pic>
      <p:sp>
        <p:nvSpPr>
          <p:cNvPr id="11" name="CuadroTexto 10">
            <a:extLst>
              <a:ext uri="{FF2B5EF4-FFF2-40B4-BE49-F238E27FC236}">
                <a16:creationId xmlns:a16="http://schemas.microsoft.com/office/drawing/2014/main" id="{05399BC3-9AFC-4F52-A8C2-D58D0E9C1145}"/>
              </a:ext>
            </a:extLst>
          </p:cNvPr>
          <p:cNvSpPr txBox="1"/>
          <p:nvPr/>
        </p:nvSpPr>
        <p:spPr>
          <a:xfrm>
            <a:off x="2003684" y="1932330"/>
            <a:ext cx="7529568" cy="2800767"/>
          </a:xfrm>
          <a:prstGeom prst="rect">
            <a:avLst/>
          </a:prstGeom>
          <a:noFill/>
        </p:spPr>
        <p:txBody>
          <a:bodyPr wrap="square" rtlCol="0">
            <a:spAutoFit/>
          </a:bodyPr>
          <a:lstStyle/>
          <a:p>
            <a:pPr algn="ctr"/>
            <a:r>
              <a:rPr lang="es-ES" sz="3200" b="1" dirty="0">
                <a:solidFill>
                  <a:schemeClr val="bg1"/>
                </a:solidFill>
              </a:rPr>
              <a:t> </a:t>
            </a:r>
          </a:p>
          <a:p>
            <a:pPr algn="ctr"/>
            <a:r>
              <a:rPr lang="es-ES" sz="3200" b="1" dirty="0">
                <a:solidFill>
                  <a:schemeClr val="tx2"/>
                </a:solidFill>
              </a:rPr>
              <a:t>DESARROLLO DE LOS RASGOS CULTURALES </a:t>
            </a:r>
          </a:p>
          <a:p>
            <a:pPr algn="ctr"/>
            <a:r>
              <a:rPr lang="es-ES" sz="3200" b="1" dirty="0">
                <a:solidFill>
                  <a:schemeClr val="tx2"/>
                </a:solidFill>
              </a:rPr>
              <a:t>Y SU RELACIÓN CON LOS EJES DE ACREDITACIÓN</a:t>
            </a:r>
          </a:p>
          <a:p>
            <a:pPr algn="ctr"/>
            <a:r>
              <a:rPr lang="es-ES" sz="4800" b="1" dirty="0">
                <a:solidFill>
                  <a:schemeClr val="bg1"/>
                </a:solidFill>
              </a:rPr>
              <a:t> </a:t>
            </a:r>
            <a:r>
              <a:rPr lang="es-ES" sz="4800" b="1" dirty="0">
                <a:solidFill>
                  <a:srgbClr val="536290"/>
                </a:solidFill>
              </a:rPr>
              <a:t> </a:t>
            </a:r>
            <a:endParaRPr lang="es-CO" sz="4800" b="1" dirty="0">
              <a:solidFill>
                <a:srgbClr val="536290"/>
              </a:solidFill>
            </a:endParaRPr>
          </a:p>
        </p:txBody>
      </p:sp>
      <p:pic>
        <p:nvPicPr>
          <p:cNvPr id="16" name="Gráfico 15">
            <a:extLst>
              <a:ext uri="{FF2B5EF4-FFF2-40B4-BE49-F238E27FC236}">
                <a16:creationId xmlns:a16="http://schemas.microsoft.com/office/drawing/2014/main" id="{34401856-BAB1-45C3-8C2C-00E0109777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50749" y="6076548"/>
            <a:ext cx="1849637" cy="1030738"/>
          </a:xfrm>
          <a:prstGeom prst="rect">
            <a:avLst/>
          </a:prstGeom>
        </p:spPr>
      </p:pic>
      <p:pic>
        <p:nvPicPr>
          <p:cNvPr id="17" name="Imagen 16" descr="Imagen que contiene Aplicación&#10;&#10;Descripción generada automáticamente">
            <a:extLst>
              <a:ext uri="{FF2B5EF4-FFF2-40B4-BE49-F238E27FC236}">
                <a16:creationId xmlns:a16="http://schemas.microsoft.com/office/drawing/2014/main" id="{1D3603CB-CFC3-4FA9-9D40-03F1D0C0A8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2853" y="6158484"/>
            <a:ext cx="555382" cy="864464"/>
          </a:xfrm>
          <a:prstGeom prst="rect">
            <a:avLst/>
          </a:prstGeom>
        </p:spPr>
      </p:pic>
      <p:pic>
        <p:nvPicPr>
          <p:cNvPr id="2" name="Imagen 1" descr="Logotipo, nombre de la empresa&#10;&#10;Descripción generada automáticamente">
            <a:extLst>
              <a:ext uri="{FF2B5EF4-FFF2-40B4-BE49-F238E27FC236}">
                <a16:creationId xmlns:a16="http://schemas.microsoft.com/office/drawing/2014/main" id="{A13893BB-3679-1EE4-CBD7-95DF170863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98912" y="5772376"/>
            <a:ext cx="2329801" cy="1008545"/>
          </a:xfrm>
          <a:prstGeom prst="rect">
            <a:avLst/>
          </a:prstGeom>
        </p:spPr>
      </p:pic>
      <p:pic>
        <p:nvPicPr>
          <p:cNvPr id="3" name="Imagen 2" descr="Logotipo, nombre de la empresa&#10;&#10;Descripción generada automáticamente">
            <a:extLst>
              <a:ext uri="{FF2B5EF4-FFF2-40B4-BE49-F238E27FC236}">
                <a16:creationId xmlns:a16="http://schemas.microsoft.com/office/drawing/2014/main" id="{0FF62554-AA92-7AAB-67A9-FEBC0F02AEE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57070" y="5747550"/>
            <a:ext cx="1889834" cy="1110450"/>
          </a:xfrm>
          <a:prstGeom prst="rect">
            <a:avLst/>
          </a:prstGeom>
        </p:spPr>
      </p:pic>
    </p:spTree>
    <p:extLst>
      <p:ext uri="{BB962C8B-B14F-4D97-AF65-F5344CB8AC3E}">
        <p14:creationId xmlns:p14="http://schemas.microsoft.com/office/powerpoint/2010/main" val="2505687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3" name="Grupo 4112">
            <a:extLst>
              <a:ext uri="{FF2B5EF4-FFF2-40B4-BE49-F238E27FC236}">
                <a16:creationId xmlns:a16="http://schemas.microsoft.com/office/drawing/2014/main" id="{77E3C8E9-0C34-BE23-DFAE-1FB2EB0A6AB0}"/>
              </a:ext>
            </a:extLst>
          </p:cNvPr>
          <p:cNvGrpSpPr/>
          <p:nvPr/>
        </p:nvGrpSpPr>
        <p:grpSpPr>
          <a:xfrm>
            <a:off x="1458843" y="3854"/>
            <a:ext cx="10733157" cy="6850291"/>
            <a:chOff x="1458843" y="3854"/>
            <a:chExt cx="10733157" cy="6850291"/>
          </a:xfrm>
        </p:grpSpPr>
        <p:pic>
          <p:nvPicPr>
            <p:cNvPr id="4" name="Imagen 3">
              <a:extLst>
                <a:ext uri="{FF2B5EF4-FFF2-40B4-BE49-F238E27FC236}">
                  <a16:creationId xmlns:a16="http://schemas.microsoft.com/office/drawing/2014/main" id="{E842A4FE-65A6-49FC-D075-41C93B6DF21D}"/>
                </a:ext>
              </a:extLst>
            </p:cNvPr>
            <p:cNvPicPr>
              <a:picLocks noChangeAspect="1"/>
            </p:cNvPicPr>
            <p:nvPr/>
          </p:nvPicPr>
          <p:blipFill>
            <a:blip r:embed="rId2"/>
            <a:stretch>
              <a:fillRect/>
            </a:stretch>
          </p:blipFill>
          <p:spPr>
            <a:xfrm>
              <a:off x="1458843" y="3854"/>
              <a:ext cx="10733157" cy="6850291"/>
            </a:xfrm>
            <a:prstGeom prst="rect">
              <a:avLst/>
            </a:prstGeom>
          </p:spPr>
        </p:pic>
        <p:pic>
          <p:nvPicPr>
            <p:cNvPr id="8" name="Gráfico 7">
              <a:extLst>
                <a:ext uri="{FF2B5EF4-FFF2-40B4-BE49-F238E27FC236}">
                  <a16:creationId xmlns:a16="http://schemas.microsoft.com/office/drawing/2014/main" id="{BAB68C88-8A9C-44C8-4ABC-AA605D8E77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938" y="3612064"/>
              <a:ext cx="1138105" cy="1231991"/>
            </a:xfrm>
            <a:prstGeom prst="rect">
              <a:avLst/>
            </a:prstGeom>
          </p:spPr>
        </p:pic>
        <p:sp>
          <p:nvSpPr>
            <p:cNvPr id="9" name="CuadroTexto 8">
              <a:extLst>
                <a:ext uri="{FF2B5EF4-FFF2-40B4-BE49-F238E27FC236}">
                  <a16:creationId xmlns:a16="http://schemas.microsoft.com/office/drawing/2014/main" id="{5DAEC90C-E5A2-88FD-B250-5DE5CD32CC20}"/>
                </a:ext>
              </a:extLst>
            </p:cNvPr>
            <p:cNvSpPr txBox="1"/>
            <p:nvPr/>
          </p:nvSpPr>
          <p:spPr>
            <a:xfrm>
              <a:off x="10730305" y="3725881"/>
              <a:ext cx="1053738" cy="523220"/>
            </a:xfrm>
            <a:prstGeom prst="rect">
              <a:avLst/>
            </a:prstGeom>
            <a:noFill/>
          </p:spPr>
          <p:txBody>
            <a:bodyPr wrap="square" rtlCol="0">
              <a:spAutoFit/>
            </a:bodyPr>
            <a:lstStyle/>
            <a:p>
              <a:r>
                <a:rPr lang="es-CO" sz="1400" b="1" dirty="0">
                  <a:solidFill>
                    <a:schemeClr val="bg1"/>
                  </a:solidFill>
                </a:rPr>
                <a:t>Inspiración carismática </a:t>
              </a:r>
            </a:p>
          </p:txBody>
        </p:sp>
      </p:grpSp>
      <p:pic>
        <p:nvPicPr>
          <p:cNvPr id="10" name="Gráfico 9">
            <a:extLst>
              <a:ext uri="{FF2B5EF4-FFF2-40B4-BE49-F238E27FC236}">
                <a16:creationId xmlns:a16="http://schemas.microsoft.com/office/drawing/2014/main" id="{3647F994-7AA3-3117-4EFF-5449470FA6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6409" y="4220104"/>
            <a:ext cx="981075" cy="904875"/>
          </a:xfrm>
          <a:prstGeom prst="rect">
            <a:avLst/>
          </a:prstGeom>
        </p:spPr>
      </p:pic>
      <p:sp>
        <p:nvSpPr>
          <p:cNvPr id="52" name="Oval 54">
            <a:extLst>
              <a:ext uri="{FF2B5EF4-FFF2-40B4-BE49-F238E27FC236}">
                <a16:creationId xmlns:a16="http://schemas.microsoft.com/office/drawing/2014/main" id="{BEA37745-31F9-41EF-0C2A-B6FE4160238A}"/>
              </a:ext>
            </a:extLst>
          </p:cNvPr>
          <p:cNvSpPr/>
          <p:nvPr/>
        </p:nvSpPr>
        <p:spPr>
          <a:xfrm>
            <a:off x="224039" y="800308"/>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3" name="Group 55">
            <a:extLst>
              <a:ext uri="{FF2B5EF4-FFF2-40B4-BE49-F238E27FC236}">
                <a16:creationId xmlns:a16="http://schemas.microsoft.com/office/drawing/2014/main" id="{F7D886B0-625E-98BE-E5CF-817A44B76E9E}"/>
              </a:ext>
            </a:extLst>
          </p:cNvPr>
          <p:cNvGrpSpPr/>
          <p:nvPr/>
        </p:nvGrpSpPr>
        <p:grpSpPr>
          <a:xfrm flipH="1">
            <a:off x="131052" y="735611"/>
            <a:ext cx="1128117" cy="1128115"/>
            <a:chOff x="9461596" y="1229846"/>
            <a:chExt cx="1424118" cy="1424116"/>
          </a:xfrm>
        </p:grpSpPr>
        <p:sp>
          <p:nvSpPr>
            <p:cNvPr id="56" name="Oval 17">
              <a:extLst>
                <a:ext uri="{FF2B5EF4-FFF2-40B4-BE49-F238E27FC236}">
                  <a16:creationId xmlns:a16="http://schemas.microsoft.com/office/drawing/2014/main" id="{3B12DBFD-A136-D11F-5067-0A63908EEF4E}"/>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2"/>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17">
              <a:extLst>
                <a:ext uri="{FF2B5EF4-FFF2-40B4-BE49-F238E27FC236}">
                  <a16:creationId xmlns:a16="http://schemas.microsoft.com/office/drawing/2014/main" id="{CC5BD780-17BD-C022-F654-BE792DA16AFB}"/>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4096" name="Picture 4" descr="Infocate">
            <a:extLst>
              <a:ext uri="{FF2B5EF4-FFF2-40B4-BE49-F238E27FC236}">
                <a16:creationId xmlns:a16="http://schemas.microsoft.com/office/drawing/2014/main" id="{AE26E092-DA51-6FA1-24C6-E6A14D953E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634"/>
          <a:stretch/>
        </p:blipFill>
        <p:spPr bwMode="auto">
          <a:xfrm>
            <a:off x="368174" y="1086792"/>
            <a:ext cx="641948" cy="483006"/>
          </a:xfrm>
          <a:prstGeom prst="rect">
            <a:avLst/>
          </a:prstGeom>
          <a:noFill/>
          <a:extLst>
            <a:ext uri="{909E8E84-426E-40DD-AFC4-6F175D3DCCD1}">
              <a14:hiddenFill xmlns:a14="http://schemas.microsoft.com/office/drawing/2010/main">
                <a:solidFill>
                  <a:srgbClr val="FFFFFF"/>
                </a:solidFill>
              </a14:hiddenFill>
            </a:ext>
          </a:extLst>
        </p:spPr>
      </p:pic>
      <p:sp>
        <p:nvSpPr>
          <p:cNvPr id="4097" name="TextBox 96">
            <a:extLst>
              <a:ext uri="{FF2B5EF4-FFF2-40B4-BE49-F238E27FC236}">
                <a16:creationId xmlns:a16="http://schemas.microsoft.com/office/drawing/2014/main" id="{6BCB1824-1A47-BE38-132B-F9F7FBD59961}"/>
              </a:ext>
            </a:extLst>
          </p:cNvPr>
          <p:cNvSpPr txBox="1"/>
          <p:nvPr/>
        </p:nvSpPr>
        <p:spPr>
          <a:xfrm>
            <a:off x="101525" y="1908644"/>
            <a:ext cx="1345392" cy="338554"/>
          </a:xfrm>
          <a:prstGeom prst="rect">
            <a:avLst/>
          </a:prstGeom>
          <a:noFill/>
        </p:spPr>
        <p:txBody>
          <a:bodyPr wrap="square" lIns="0" tIns="0" rIns="0" bIns="0" rtlCol="0" anchor="b">
            <a:spAutoFit/>
          </a:bodyPr>
          <a:lstStyle/>
          <a:p>
            <a:pPr algn="ctr"/>
            <a:r>
              <a:rPr lang="es-CO" sz="1100" b="1" kern="0" dirty="0">
                <a:solidFill>
                  <a:schemeClr val="tx2"/>
                </a:solidFill>
                <a:ea typeface="Calibri Light" charset="0"/>
                <a:cs typeface="Calibri Light" charset="0"/>
              </a:rPr>
              <a:t>Eje Humanización de la atención y ACP</a:t>
            </a:r>
            <a:endParaRPr lang="es-CO" sz="1100" b="1" dirty="0">
              <a:solidFill>
                <a:schemeClr val="tx2"/>
              </a:solidFill>
              <a:ea typeface="Calibri Light" charset="0"/>
              <a:cs typeface="Calibri Light" charset="0"/>
            </a:endParaRPr>
          </a:p>
        </p:txBody>
      </p:sp>
      <p:sp>
        <p:nvSpPr>
          <p:cNvPr id="4098" name="Oval 18">
            <a:extLst>
              <a:ext uri="{FF2B5EF4-FFF2-40B4-BE49-F238E27FC236}">
                <a16:creationId xmlns:a16="http://schemas.microsoft.com/office/drawing/2014/main" id="{E9D88694-0E8D-463D-04F9-804FDC65C238}"/>
              </a:ext>
            </a:extLst>
          </p:cNvPr>
          <p:cNvSpPr/>
          <p:nvPr/>
        </p:nvSpPr>
        <p:spPr>
          <a:xfrm>
            <a:off x="267065" y="2708049"/>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099" name="Group 22">
            <a:extLst>
              <a:ext uri="{FF2B5EF4-FFF2-40B4-BE49-F238E27FC236}">
                <a16:creationId xmlns:a16="http://schemas.microsoft.com/office/drawing/2014/main" id="{7B029FDF-CDE8-5423-70AD-CA617A4BB9E8}"/>
              </a:ext>
            </a:extLst>
          </p:cNvPr>
          <p:cNvGrpSpPr/>
          <p:nvPr/>
        </p:nvGrpSpPr>
        <p:grpSpPr>
          <a:xfrm flipH="1">
            <a:off x="157192" y="2612722"/>
            <a:ext cx="1128117" cy="1128115"/>
            <a:chOff x="9461596" y="1229846"/>
            <a:chExt cx="1424118" cy="1424116"/>
          </a:xfrm>
        </p:grpSpPr>
        <p:sp>
          <p:nvSpPr>
            <p:cNvPr id="4101" name="Oval 17">
              <a:extLst>
                <a:ext uri="{FF2B5EF4-FFF2-40B4-BE49-F238E27FC236}">
                  <a16:creationId xmlns:a16="http://schemas.microsoft.com/office/drawing/2014/main" id="{6D54084F-1FE4-7EC1-E02C-E829C4731888}"/>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6"/>
                  </a:gs>
                  <a:gs pos="100000">
                    <a:schemeClr val="accent5"/>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02" name="Oval 17">
              <a:extLst>
                <a:ext uri="{FF2B5EF4-FFF2-40B4-BE49-F238E27FC236}">
                  <a16:creationId xmlns:a16="http://schemas.microsoft.com/office/drawing/2014/main" id="{0E359C65-8636-B443-5C46-8F7F2A73FEF8}"/>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6"/>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103" name="TextBox 96">
            <a:extLst>
              <a:ext uri="{FF2B5EF4-FFF2-40B4-BE49-F238E27FC236}">
                <a16:creationId xmlns:a16="http://schemas.microsoft.com/office/drawing/2014/main" id="{CEEE1931-7B0E-C602-55CD-CF38541BBC44}"/>
              </a:ext>
            </a:extLst>
          </p:cNvPr>
          <p:cNvSpPr txBox="1"/>
          <p:nvPr/>
        </p:nvSpPr>
        <p:spPr>
          <a:xfrm>
            <a:off x="88741" y="3889506"/>
            <a:ext cx="1265020" cy="338554"/>
          </a:xfrm>
          <a:prstGeom prst="rect">
            <a:avLst/>
          </a:prstGeom>
          <a:noFill/>
        </p:spPr>
        <p:txBody>
          <a:bodyPr wrap="square" lIns="0" tIns="0" rIns="0" bIns="0" rtlCol="0" anchor="b">
            <a:spAutoFit/>
          </a:bodyPr>
          <a:lstStyle/>
          <a:p>
            <a:pPr algn="ctr"/>
            <a:r>
              <a:rPr lang="es-CO" sz="1100" b="1" kern="0" dirty="0">
                <a:solidFill>
                  <a:schemeClr val="tx2"/>
                </a:solidFill>
                <a:cs typeface="Calibri Light" charset="0"/>
              </a:rPr>
              <a:t>Eje Transformación Cultural</a:t>
            </a:r>
          </a:p>
        </p:txBody>
      </p:sp>
      <p:pic>
        <p:nvPicPr>
          <p:cNvPr id="4104" name="Imagen 4103" descr="Icono&#10;&#10;Descripción generada automáticamente">
            <a:extLst>
              <a:ext uri="{FF2B5EF4-FFF2-40B4-BE49-F238E27FC236}">
                <a16:creationId xmlns:a16="http://schemas.microsoft.com/office/drawing/2014/main" id="{546D6E9C-481F-2B16-C985-B3F539164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306" y="2784316"/>
            <a:ext cx="832104" cy="832104"/>
          </a:xfrm>
          <a:prstGeom prst="rect">
            <a:avLst/>
          </a:prstGeom>
        </p:spPr>
      </p:pic>
      <p:sp>
        <p:nvSpPr>
          <p:cNvPr id="4105" name="Oval 18">
            <a:extLst>
              <a:ext uri="{FF2B5EF4-FFF2-40B4-BE49-F238E27FC236}">
                <a16:creationId xmlns:a16="http://schemas.microsoft.com/office/drawing/2014/main" id="{FD41BA4E-1618-AEBD-A495-6EEC0DB73112}"/>
              </a:ext>
            </a:extLst>
          </p:cNvPr>
          <p:cNvSpPr/>
          <p:nvPr/>
        </p:nvSpPr>
        <p:spPr>
          <a:xfrm>
            <a:off x="267065" y="4600828"/>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107" name="Group 22">
            <a:extLst>
              <a:ext uri="{FF2B5EF4-FFF2-40B4-BE49-F238E27FC236}">
                <a16:creationId xmlns:a16="http://schemas.microsoft.com/office/drawing/2014/main" id="{D769756F-0284-C810-8438-DE2014754BF5}"/>
              </a:ext>
            </a:extLst>
          </p:cNvPr>
          <p:cNvGrpSpPr/>
          <p:nvPr/>
        </p:nvGrpSpPr>
        <p:grpSpPr>
          <a:xfrm flipH="1">
            <a:off x="157192" y="4505501"/>
            <a:ext cx="1128117" cy="1128115"/>
            <a:chOff x="9461596" y="1229846"/>
            <a:chExt cx="1424118" cy="1424116"/>
          </a:xfrm>
        </p:grpSpPr>
        <p:sp>
          <p:nvSpPr>
            <p:cNvPr id="4108" name="Oval 17">
              <a:extLst>
                <a:ext uri="{FF2B5EF4-FFF2-40B4-BE49-F238E27FC236}">
                  <a16:creationId xmlns:a16="http://schemas.microsoft.com/office/drawing/2014/main" id="{872563FF-3389-72CF-D53C-37DFB735CD74}"/>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6"/>
                  </a:gs>
                  <a:gs pos="100000">
                    <a:schemeClr val="accent5"/>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09" name="Oval 17">
              <a:extLst>
                <a:ext uri="{FF2B5EF4-FFF2-40B4-BE49-F238E27FC236}">
                  <a16:creationId xmlns:a16="http://schemas.microsoft.com/office/drawing/2014/main" id="{C34ACBBE-DDBE-4A3B-C3C4-EA685FBA5178}"/>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6"/>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4111" name="Picture 10" descr="Tomografía computarizada - Iconos gratis de asistencia sanitaria y médica">
            <a:extLst>
              <a:ext uri="{FF2B5EF4-FFF2-40B4-BE49-F238E27FC236}">
                <a16:creationId xmlns:a16="http://schemas.microsoft.com/office/drawing/2014/main" id="{DA834C57-625D-BB8D-39D4-61338D7487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661" y="4693661"/>
            <a:ext cx="674028" cy="674028"/>
          </a:xfrm>
          <a:prstGeom prst="rect">
            <a:avLst/>
          </a:prstGeom>
          <a:noFill/>
          <a:extLst>
            <a:ext uri="{909E8E84-426E-40DD-AFC4-6F175D3DCCD1}">
              <a14:hiddenFill xmlns:a14="http://schemas.microsoft.com/office/drawing/2010/main">
                <a:solidFill>
                  <a:srgbClr val="FFFFFF"/>
                </a:solidFill>
              </a14:hiddenFill>
            </a:ext>
          </a:extLst>
        </p:spPr>
      </p:pic>
      <p:sp>
        <p:nvSpPr>
          <p:cNvPr id="4112" name="TextBox 96">
            <a:extLst>
              <a:ext uri="{FF2B5EF4-FFF2-40B4-BE49-F238E27FC236}">
                <a16:creationId xmlns:a16="http://schemas.microsoft.com/office/drawing/2014/main" id="{AC7F5719-8D55-6DDD-D4F4-6AA99E378091}"/>
              </a:ext>
            </a:extLst>
          </p:cNvPr>
          <p:cNvSpPr txBox="1"/>
          <p:nvPr/>
        </p:nvSpPr>
        <p:spPr>
          <a:xfrm>
            <a:off x="107057" y="5741780"/>
            <a:ext cx="1265020" cy="338554"/>
          </a:xfrm>
          <a:prstGeom prst="rect">
            <a:avLst/>
          </a:prstGeom>
          <a:noFill/>
        </p:spPr>
        <p:txBody>
          <a:bodyPr wrap="square" lIns="0" tIns="0" rIns="0" bIns="0" rtlCol="0" anchor="b">
            <a:spAutoFit/>
          </a:bodyPr>
          <a:lstStyle/>
          <a:p>
            <a:pPr algn="ctr"/>
            <a:r>
              <a:rPr lang="es-CO" sz="1100" b="1" kern="0" dirty="0">
                <a:solidFill>
                  <a:schemeClr val="tx2"/>
                </a:solidFill>
                <a:cs typeface="Calibri Light" charset="0"/>
              </a:rPr>
              <a:t>Eje Gestión de la Tecnología</a:t>
            </a:r>
          </a:p>
        </p:txBody>
      </p:sp>
    </p:spTree>
    <p:extLst>
      <p:ext uri="{BB962C8B-B14F-4D97-AF65-F5344CB8AC3E}">
        <p14:creationId xmlns:p14="http://schemas.microsoft.com/office/powerpoint/2010/main" val="1912780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E736AA15-7066-C533-E3C8-5F85D7BF3811}"/>
              </a:ext>
            </a:extLst>
          </p:cNvPr>
          <p:cNvSpPr/>
          <p:nvPr/>
        </p:nvSpPr>
        <p:spPr>
          <a:xfrm>
            <a:off x="-1" y="-20424"/>
            <a:ext cx="7245531" cy="687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3" name="Imagen 92" descr="Logotipo, nombre de la empresa&#10;&#10;Descripción generada automáticamente">
            <a:extLst>
              <a:ext uri="{FF2B5EF4-FFF2-40B4-BE49-F238E27FC236}">
                <a16:creationId xmlns:a16="http://schemas.microsoft.com/office/drawing/2014/main" id="{7BFB7057-F3B3-F1A1-3A68-57A4DA364B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4" t="17280" r="14310" b="10056"/>
          <a:stretch/>
        </p:blipFill>
        <p:spPr>
          <a:xfrm>
            <a:off x="8625909" y="6007488"/>
            <a:ext cx="1890943" cy="850512"/>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3E92FDF5-10FC-8A0D-A0E1-11A99973B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0125" y="5747550"/>
            <a:ext cx="1889834" cy="1110450"/>
          </a:xfrm>
          <a:prstGeom prst="rect">
            <a:avLst/>
          </a:prstGeom>
        </p:spPr>
      </p:pic>
      <p:sp>
        <p:nvSpPr>
          <p:cNvPr id="43" name="CuadroTexto 42">
            <a:extLst>
              <a:ext uri="{FF2B5EF4-FFF2-40B4-BE49-F238E27FC236}">
                <a16:creationId xmlns:a16="http://schemas.microsoft.com/office/drawing/2014/main" id="{B909B91B-8C19-C23E-A6C3-81BCBE5F8741}"/>
              </a:ext>
            </a:extLst>
          </p:cNvPr>
          <p:cNvSpPr txBox="1"/>
          <p:nvPr/>
        </p:nvSpPr>
        <p:spPr>
          <a:xfrm>
            <a:off x="7658697" y="449680"/>
            <a:ext cx="4165173" cy="523220"/>
          </a:xfrm>
          <a:prstGeom prst="rect">
            <a:avLst/>
          </a:prstGeom>
          <a:noFill/>
        </p:spPr>
        <p:txBody>
          <a:bodyPr wrap="square" rtlCol="0">
            <a:spAutoFit/>
          </a:bodyPr>
          <a:lstStyle/>
          <a:p>
            <a:pPr algn="ctr"/>
            <a:r>
              <a:rPr lang="es-ES" sz="28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Inspiración carismática</a:t>
            </a:r>
            <a:endParaRPr lang="es-CO" sz="2800" dirty="0">
              <a:solidFill>
                <a:schemeClr val="accent5">
                  <a:lumMod val="50000"/>
                </a:schemeClr>
              </a:solidFill>
            </a:endParaRPr>
          </a:p>
        </p:txBody>
      </p:sp>
      <p:sp>
        <p:nvSpPr>
          <p:cNvPr id="9" name="Freeform: Shape 29">
            <a:extLst>
              <a:ext uri="{FF2B5EF4-FFF2-40B4-BE49-F238E27FC236}">
                <a16:creationId xmlns:a16="http://schemas.microsoft.com/office/drawing/2014/main" id="{F6F42B1B-3764-8F0E-3481-B54EDDE6592A}"/>
              </a:ext>
            </a:extLst>
          </p:cNvPr>
          <p:cNvSpPr/>
          <p:nvPr/>
        </p:nvSpPr>
        <p:spPr>
          <a:xfrm>
            <a:off x="8587668" y="2255843"/>
            <a:ext cx="2154534" cy="2510974"/>
          </a:xfrm>
          <a:custGeom>
            <a:avLst/>
            <a:gdLst>
              <a:gd name="connsiteX0" fmla="*/ 0 w 2011069"/>
              <a:gd name="connsiteY0" fmla="*/ 0 h 2343774"/>
              <a:gd name="connsiteX1" fmla="*/ 6960 w 2011069"/>
              <a:gd name="connsiteY1" fmla="*/ 45603 h 2343774"/>
              <a:gd name="connsiteX2" fmla="*/ 1005535 w 2011069"/>
              <a:gd name="connsiteY2" fmla="*/ 859464 h 2343774"/>
              <a:gd name="connsiteX3" fmla="*/ 2004110 w 2011069"/>
              <a:gd name="connsiteY3" fmla="*/ 45603 h 2343774"/>
              <a:gd name="connsiteX4" fmla="*/ 2011069 w 2011069"/>
              <a:gd name="connsiteY4" fmla="*/ 6 h 2343774"/>
              <a:gd name="connsiteX5" fmla="*/ 2011069 w 2011069"/>
              <a:gd name="connsiteY5" fmla="*/ 2124789 h 2343774"/>
              <a:gd name="connsiteX6" fmla="*/ 1792084 w 2011069"/>
              <a:gd name="connsiteY6" fmla="*/ 2343774 h 2343774"/>
              <a:gd name="connsiteX7" fmla="*/ 218985 w 2011069"/>
              <a:gd name="connsiteY7" fmla="*/ 2343774 h 2343774"/>
              <a:gd name="connsiteX8" fmla="*/ 0 w 2011069"/>
              <a:gd name="connsiteY8" fmla="*/ 2124789 h 2343774"/>
              <a:gd name="connsiteX9" fmla="*/ 0 w 2011069"/>
              <a:gd name="connsiteY9" fmla="*/ 0 h 23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4">
                <a:moveTo>
                  <a:pt x="0" y="0"/>
                </a:moveTo>
                <a:lnTo>
                  <a:pt x="6960" y="45603"/>
                </a:lnTo>
                <a:cubicBezTo>
                  <a:pt x="102005" y="510073"/>
                  <a:pt x="512968" y="859464"/>
                  <a:pt x="1005535" y="859464"/>
                </a:cubicBezTo>
                <a:cubicBezTo>
                  <a:pt x="1498102" y="859464"/>
                  <a:pt x="1909065" y="510073"/>
                  <a:pt x="2004110" y="45603"/>
                </a:cubicBezTo>
                <a:lnTo>
                  <a:pt x="2011069" y="6"/>
                </a:lnTo>
                <a:lnTo>
                  <a:pt x="2011069" y="2124789"/>
                </a:lnTo>
                <a:cubicBezTo>
                  <a:pt x="2011069" y="2245731"/>
                  <a:pt x="1913026" y="2343774"/>
                  <a:pt x="1792084" y="2343774"/>
                </a:cubicBezTo>
                <a:lnTo>
                  <a:pt x="218985" y="2343774"/>
                </a:lnTo>
                <a:cubicBezTo>
                  <a:pt x="98043" y="2343774"/>
                  <a:pt x="0" y="2245731"/>
                  <a:pt x="0" y="2124789"/>
                </a:cubicBezTo>
                <a:lnTo>
                  <a:pt x="0" y="0"/>
                </a:lnTo>
                <a:close/>
              </a:path>
            </a:pathLst>
          </a:custGeom>
          <a:solidFill>
            <a:srgbClr val="1DAFE7"/>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grpSp>
        <p:nvGrpSpPr>
          <p:cNvPr id="13" name="Group 24">
            <a:extLst>
              <a:ext uri="{FF2B5EF4-FFF2-40B4-BE49-F238E27FC236}">
                <a16:creationId xmlns:a16="http://schemas.microsoft.com/office/drawing/2014/main" id="{54DDFD0D-240F-B045-DE0E-869BAB2DBA19}"/>
              </a:ext>
            </a:extLst>
          </p:cNvPr>
          <p:cNvGrpSpPr/>
          <p:nvPr/>
        </p:nvGrpSpPr>
        <p:grpSpPr>
          <a:xfrm>
            <a:off x="8783526" y="1195441"/>
            <a:ext cx="1792546" cy="1793259"/>
            <a:chOff x="3404775" y="2351936"/>
            <a:chExt cx="1914715" cy="1915477"/>
          </a:xfrm>
        </p:grpSpPr>
        <p:sp>
          <p:nvSpPr>
            <p:cNvPr id="14" name="Freeform: Shape 8">
              <a:extLst>
                <a:ext uri="{FF2B5EF4-FFF2-40B4-BE49-F238E27FC236}">
                  <a16:creationId xmlns:a16="http://schemas.microsoft.com/office/drawing/2014/main" id="{75D2771B-30CF-B9C4-10C2-A3D94C157F96}"/>
                </a:ext>
              </a:extLst>
            </p:cNvPr>
            <p:cNvSpPr/>
            <p:nvPr/>
          </p:nvSpPr>
          <p:spPr>
            <a:xfrm>
              <a:off x="3404775" y="2351936"/>
              <a:ext cx="1914715" cy="1915477"/>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gradFill>
              <a:gsLst>
                <a:gs pos="0">
                  <a:srgbClr val="629DD1">
                    <a:lumMod val="75000"/>
                  </a:srgbClr>
                </a:gs>
                <a:gs pos="100000">
                  <a:srgbClr val="629DD1"/>
                </a:gs>
              </a:gsLst>
              <a:lin ang="0" scaled="1"/>
            </a:gra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a:endParaRPr>
            </a:p>
          </p:txBody>
        </p:sp>
        <p:sp>
          <p:nvSpPr>
            <p:cNvPr id="15" name="Oval 12">
              <a:extLst>
                <a:ext uri="{FF2B5EF4-FFF2-40B4-BE49-F238E27FC236}">
                  <a16:creationId xmlns:a16="http://schemas.microsoft.com/office/drawing/2014/main" id="{20A8BAF4-3BB5-B7CE-70C0-FADBC06BFC91}"/>
                </a:ext>
              </a:extLst>
            </p:cNvPr>
            <p:cNvSpPr/>
            <p:nvPr/>
          </p:nvSpPr>
          <p:spPr>
            <a:xfrm>
              <a:off x="3732212" y="2679754"/>
              <a:ext cx="1259840" cy="1259840"/>
            </a:xfrm>
            <a:prstGeom prst="ellipse">
              <a:avLst/>
            </a:prstGeom>
            <a:solidFill>
              <a:sysClr val="window" lastClr="FFFFFF"/>
            </a:solidFill>
            <a:ln w="25400" cap="flat" cmpd="sng" algn="ctr">
              <a:noFill/>
              <a:prstDash val="solid"/>
            </a:ln>
            <a:effectLst>
              <a:innerShdw blurRad="241300" dist="177800" dir="10800000">
                <a:prstClr val="black">
                  <a:alpha val="15000"/>
                </a:prstClr>
              </a:innerShdw>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Segoe UI"/>
                <a:ea typeface="+mn-ea"/>
                <a:cs typeface="+mn-cs"/>
              </a:endParaRPr>
            </a:p>
          </p:txBody>
        </p:sp>
      </p:grpSp>
      <p:sp>
        <p:nvSpPr>
          <p:cNvPr id="16" name="CuadroTexto 15">
            <a:extLst>
              <a:ext uri="{FF2B5EF4-FFF2-40B4-BE49-F238E27FC236}">
                <a16:creationId xmlns:a16="http://schemas.microsoft.com/office/drawing/2014/main" id="{F76ED09B-2A1E-1B4B-293B-DE67198B978F}"/>
              </a:ext>
            </a:extLst>
          </p:cNvPr>
          <p:cNvSpPr txBox="1"/>
          <p:nvPr/>
        </p:nvSpPr>
        <p:spPr>
          <a:xfrm>
            <a:off x="8638576" y="3396854"/>
            <a:ext cx="2107235" cy="1232413"/>
          </a:xfrm>
          <a:prstGeom prst="rect">
            <a:avLst/>
          </a:prstGeom>
          <a:noFill/>
        </p:spPr>
        <p:txBody>
          <a:bodyPr wrap="square" rtlCol="0">
            <a:spAutoFit/>
          </a:bodyPr>
          <a:lstStyle/>
          <a:p>
            <a:pPr algn="ctr"/>
            <a:r>
              <a:rPr lang="es-E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Amor que acompaña y servicio que alivia</a:t>
            </a: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cuidado a los enfermos desde nuestra filosofía</a:t>
            </a:r>
            <a:endParaRPr lang="es-CO" sz="1200" dirty="0">
              <a:solidFill>
                <a:schemeClr val="bg1"/>
              </a:solidFill>
            </a:endParaRPr>
          </a:p>
        </p:txBody>
      </p:sp>
      <p:pic>
        <p:nvPicPr>
          <p:cNvPr id="51" name="Gráfico 50">
            <a:extLst>
              <a:ext uri="{FF2B5EF4-FFF2-40B4-BE49-F238E27FC236}">
                <a16:creationId xmlns:a16="http://schemas.microsoft.com/office/drawing/2014/main" id="{52788782-CC3F-A8A0-3ECA-15E76F8C69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1193" y="1486107"/>
            <a:ext cx="1231991" cy="1231991"/>
          </a:xfrm>
          <a:prstGeom prst="rect">
            <a:avLst/>
          </a:prstGeom>
        </p:spPr>
      </p:pic>
      <p:sp>
        <p:nvSpPr>
          <p:cNvPr id="52" name="CuadroTexto 51">
            <a:extLst>
              <a:ext uri="{FF2B5EF4-FFF2-40B4-BE49-F238E27FC236}">
                <a16:creationId xmlns:a16="http://schemas.microsoft.com/office/drawing/2014/main" id="{1F92B695-53EC-6023-D367-06DF28ECAEC1}"/>
              </a:ext>
            </a:extLst>
          </p:cNvPr>
          <p:cNvSpPr txBox="1"/>
          <p:nvPr/>
        </p:nvSpPr>
        <p:spPr>
          <a:xfrm>
            <a:off x="9170319" y="1645557"/>
            <a:ext cx="1053738" cy="523220"/>
          </a:xfrm>
          <a:prstGeom prst="rect">
            <a:avLst/>
          </a:prstGeom>
          <a:noFill/>
        </p:spPr>
        <p:txBody>
          <a:bodyPr wrap="square" rtlCol="0">
            <a:spAutoFit/>
          </a:bodyPr>
          <a:lstStyle/>
          <a:p>
            <a:r>
              <a:rPr lang="es-CO" sz="1400" b="1" dirty="0">
                <a:solidFill>
                  <a:schemeClr val="bg1"/>
                </a:solidFill>
              </a:rPr>
              <a:t>Inspiración carismática </a:t>
            </a:r>
          </a:p>
        </p:txBody>
      </p:sp>
      <p:pic>
        <p:nvPicPr>
          <p:cNvPr id="53" name="Gráfico 52">
            <a:extLst>
              <a:ext uri="{FF2B5EF4-FFF2-40B4-BE49-F238E27FC236}">
                <a16:creationId xmlns:a16="http://schemas.microsoft.com/office/drawing/2014/main" id="{85B9F34C-82E4-D1FB-303A-10A30A5709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55054" y="2092577"/>
            <a:ext cx="981075" cy="904875"/>
          </a:xfrm>
          <a:prstGeom prst="rect">
            <a:avLst/>
          </a:prstGeom>
        </p:spPr>
      </p:pic>
      <p:sp>
        <p:nvSpPr>
          <p:cNvPr id="60" name="CuadroTexto 59">
            <a:extLst>
              <a:ext uri="{FF2B5EF4-FFF2-40B4-BE49-F238E27FC236}">
                <a16:creationId xmlns:a16="http://schemas.microsoft.com/office/drawing/2014/main" id="{0EF2DB7A-2BAC-468B-F643-AD34B10AA416}"/>
              </a:ext>
            </a:extLst>
          </p:cNvPr>
          <p:cNvSpPr txBox="1"/>
          <p:nvPr/>
        </p:nvSpPr>
        <p:spPr>
          <a:xfrm>
            <a:off x="226555" y="907632"/>
            <a:ext cx="5982019" cy="33855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 Por los enfermos harán todo lo que la caridad pueda inspirarles”</a:t>
            </a:r>
          </a:p>
        </p:txBody>
      </p:sp>
      <p:sp>
        <p:nvSpPr>
          <p:cNvPr id="61" name="CuadroTexto 60">
            <a:extLst>
              <a:ext uri="{FF2B5EF4-FFF2-40B4-BE49-F238E27FC236}">
                <a16:creationId xmlns:a16="http://schemas.microsoft.com/office/drawing/2014/main" id="{8E79C9EF-58B9-9EF0-DE6F-A030C9424A04}"/>
              </a:ext>
            </a:extLst>
          </p:cNvPr>
          <p:cNvSpPr txBox="1"/>
          <p:nvPr/>
        </p:nvSpPr>
        <p:spPr>
          <a:xfrm>
            <a:off x="243778" y="1584002"/>
            <a:ext cx="5509718"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 Cuidar a los enfermos dentro de nuestra filosofía Organizacional”</a:t>
            </a:r>
          </a:p>
        </p:txBody>
      </p:sp>
      <p:sp>
        <p:nvSpPr>
          <p:cNvPr id="62" name="CuadroTexto 61">
            <a:extLst>
              <a:ext uri="{FF2B5EF4-FFF2-40B4-BE49-F238E27FC236}">
                <a16:creationId xmlns:a16="http://schemas.microsoft.com/office/drawing/2014/main" id="{7BB8A488-D091-5959-67A5-16B2947F7058}"/>
              </a:ext>
            </a:extLst>
          </p:cNvPr>
          <p:cNvSpPr txBox="1"/>
          <p:nvPr/>
        </p:nvSpPr>
        <p:spPr>
          <a:xfrm>
            <a:off x="7149430" y="5105751"/>
            <a:ext cx="5093666"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s-ES" sz="3200" b="1" dirty="0">
                <a:solidFill>
                  <a:schemeClr val="accent2">
                    <a:lumMod val="75000"/>
                  </a:schemeClr>
                </a:solidFill>
                <a:latin typeface="Calibri" panose="020F0502020204030204"/>
              </a:rPr>
              <a:t>PASIÓN POR EL SERVICIO</a:t>
            </a:r>
            <a:endParaRPr kumimoji="0" lang="es-ES" sz="3200" b="1" i="0" u="none" strike="noStrike" kern="1200" cap="none" spc="0" normalizeH="0" baseline="0" noProof="0" dirty="0">
              <a:ln>
                <a:noFill/>
              </a:ln>
              <a:solidFill>
                <a:schemeClr val="accent2">
                  <a:lumMod val="75000"/>
                </a:schemeClr>
              </a:solidFill>
              <a:effectLst/>
              <a:uLnTx/>
              <a:uFillTx/>
              <a:latin typeface="Calibri" panose="020F0502020204030204"/>
            </a:endParaRPr>
          </a:p>
        </p:txBody>
      </p:sp>
      <p:sp>
        <p:nvSpPr>
          <p:cNvPr id="64" name="CuadroTexto 63">
            <a:extLst>
              <a:ext uri="{FF2B5EF4-FFF2-40B4-BE49-F238E27FC236}">
                <a16:creationId xmlns:a16="http://schemas.microsoft.com/office/drawing/2014/main" id="{B7BAFB2A-889C-37DB-AC2F-D965A29219EC}"/>
              </a:ext>
            </a:extLst>
          </p:cNvPr>
          <p:cNvSpPr txBox="1"/>
          <p:nvPr/>
        </p:nvSpPr>
        <p:spPr>
          <a:xfrm>
            <a:off x="301939" y="230671"/>
            <a:ext cx="2765687" cy="461665"/>
          </a:xfrm>
          <a:prstGeom prst="rect">
            <a:avLst/>
          </a:prstGeom>
          <a:noFill/>
        </p:spPr>
        <p:txBody>
          <a:bodyPr wrap="square" rtlCol="0">
            <a:spAutoFit/>
          </a:bodyPr>
          <a:lstStyle/>
          <a:p>
            <a:r>
              <a:rPr lang="es-ES" sz="2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Características</a:t>
            </a:r>
            <a:endParaRPr lang="es-CO" sz="2400" dirty="0">
              <a:solidFill>
                <a:schemeClr val="tx2"/>
              </a:solidFill>
            </a:endParaRPr>
          </a:p>
        </p:txBody>
      </p:sp>
      <p:sp>
        <p:nvSpPr>
          <p:cNvPr id="20" name="CuadroTexto 19">
            <a:extLst>
              <a:ext uri="{FF2B5EF4-FFF2-40B4-BE49-F238E27FC236}">
                <a16:creationId xmlns:a16="http://schemas.microsoft.com/office/drawing/2014/main" id="{6C8C4F14-4141-45C5-9927-5E9E7C26334F}"/>
              </a:ext>
            </a:extLst>
          </p:cNvPr>
          <p:cNvSpPr txBox="1"/>
          <p:nvPr/>
        </p:nvSpPr>
        <p:spPr>
          <a:xfrm>
            <a:off x="87274" y="3049665"/>
            <a:ext cx="7571423" cy="461665"/>
          </a:xfrm>
          <a:prstGeom prst="rect">
            <a:avLst/>
          </a:prstGeom>
          <a:noFill/>
        </p:spPr>
        <p:txBody>
          <a:bodyPr wrap="square" rtlCol="0">
            <a:spAutoFit/>
          </a:bodyPr>
          <a:lstStyle/>
          <a:p>
            <a:r>
              <a:rPr lang="es-ES" sz="2400" b="1" dirty="0">
                <a:solidFill>
                  <a:schemeClr val="accent5">
                    <a:lumMod val="50000"/>
                  </a:schemeClr>
                </a:solidFill>
              </a:rPr>
              <a:t>Dos elementos de la cultura que aplica diariamente.</a:t>
            </a:r>
          </a:p>
        </p:txBody>
      </p:sp>
      <p:sp>
        <p:nvSpPr>
          <p:cNvPr id="21" name="CuadroTexto 20">
            <a:extLst>
              <a:ext uri="{FF2B5EF4-FFF2-40B4-BE49-F238E27FC236}">
                <a16:creationId xmlns:a16="http://schemas.microsoft.com/office/drawing/2014/main" id="{1B84F6A5-18D0-4A3F-B80A-0BA80FFE21FB}"/>
              </a:ext>
            </a:extLst>
          </p:cNvPr>
          <p:cNvSpPr txBox="1"/>
          <p:nvPr/>
        </p:nvSpPr>
        <p:spPr>
          <a:xfrm>
            <a:off x="408861" y="4069052"/>
            <a:ext cx="6236599" cy="646331"/>
          </a:xfrm>
          <a:prstGeom prst="rect">
            <a:avLst/>
          </a:prstGeom>
          <a:noFill/>
        </p:spPr>
        <p:txBody>
          <a:bodyPr wrap="square" rtlCol="0">
            <a:spAutoFit/>
          </a:bodyPr>
          <a:lstStyle/>
          <a:p>
            <a:r>
              <a:rPr lang="es-ES" sz="20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Inspiración carismática</a:t>
            </a:r>
            <a:r>
              <a:rPr lang="es-ES" sz="20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es-ES" sz="1600"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Saludar, ser empático, priorizar las necesidades del usuario.</a:t>
            </a:r>
            <a:endParaRPr lang="es-CO" sz="2000" dirty="0">
              <a:solidFill>
                <a:schemeClr val="accent5">
                  <a:lumMod val="50000"/>
                </a:schemeClr>
              </a:solidFill>
            </a:endParaRPr>
          </a:p>
        </p:txBody>
      </p:sp>
    </p:spTree>
    <p:extLst>
      <p:ext uri="{BB962C8B-B14F-4D97-AF65-F5344CB8AC3E}">
        <p14:creationId xmlns:p14="http://schemas.microsoft.com/office/powerpoint/2010/main" val="3312877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ángulo 70">
            <a:extLst>
              <a:ext uri="{FF2B5EF4-FFF2-40B4-BE49-F238E27FC236}">
                <a16:creationId xmlns:a16="http://schemas.microsoft.com/office/drawing/2014/main" id="{E736AA15-7066-C533-E3C8-5F85D7BF3811}"/>
              </a:ext>
            </a:extLst>
          </p:cNvPr>
          <p:cNvSpPr/>
          <p:nvPr/>
        </p:nvSpPr>
        <p:spPr>
          <a:xfrm>
            <a:off x="-1" y="-20424"/>
            <a:ext cx="7245531" cy="687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3" name="Imagen 92" descr="Logotipo, nombre de la empresa&#10;&#10;Descripción generada automáticamente">
            <a:extLst>
              <a:ext uri="{FF2B5EF4-FFF2-40B4-BE49-F238E27FC236}">
                <a16:creationId xmlns:a16="http://schemas.microsoft.com/office/drawing/2014/main" id="{7BFB7057-F3B3-F1A1-3A68-57A4DA364B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4" t="17280" r="14310" b="10056"/>
          <a:stretch/>
        </p:blipFill>
        <p:spPr>
          <a:xfrm>
            <a:off x="8625909" y="6007488"/>
            <a:ext cx="1890943" cy="850512"/>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3E92FDF5-10FC-8A0D-A0E1-11A99973B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0125" y="5747550"/>
            <a:ext cx="1889834" cy="1110450"/>
          </a:xfrm>
          <a:prstGeom prst="rect">
            <a:avLst/>
          </a:prstGeom>
        </p:spPr>
      </p:pic>
      <p:sp>
        <p:nvSpPr>
          <p:cNvPr id="43" name="CuadroTexto 42">
            <a:extLst>
              <a:ext uri="{FF2B5EF4-FFF2-40B4-BE49-F238E27FC236}">
                <a16:creationId xmlns:a16="http://schemas.microsoft.com/office/drawing/2014/main" id="{B909B91B-8C19-C23E-A6C3-81BCBE5F8741}"/>
              </a:ext>
            </a:extLst>
          </p:cNvPr>
          <p:cNvSpPr txBox="1"/>
          <p:nvPr/>
        </p:nvSpPr>
        <p:spPr>
          <a:xfrm>
            <a:off x="7658697" y="449680"/>
            <a:ext cx="4165173" cy="523220"/>
          </a:xfrm>
          <a:prstGeom prst="rect">
            <a:avLst/>
          </a:prstGeom>
          <a:noFill/>
        </p:spPr>
        <p:txBody>
          <a:bodyPr wrap="square" rtlCol="0">
            <a:spAutoFit/>
          </a:bodyPr>
          <a:lstStyle/>
          <a:p>
            <a:pPr algn="ctr"/>
            <a:r>
              <a:rPr lang="es-ES" sz="28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Inspiración carismática</a:t>
            </a:r>
            <a:endParaRPr lang="es-CO" sz="2800" dirty="0">
              <a:solidFill>
                <a:schemeClr val="accent5">
                  <a:lumMod val="50000"/>
                </a:schemeClr>
              </a:solidFill>
            </a:endParaRPr>
          </a:p>
        </p:txBody>
      </p:sp>
      <p:sp>
        <p:nvSpPr>
          <p:cNvPr id="9" name="Freeform: Shape 29">
            <a:extLst>
              <a:ext uri="{FF2B5EF4-FFF2-40B4-BE49-F238E27FC236}">
                <a16:creationId xmlns:a16="http://schemas.microsoft.com/office/drawing/2014/main" id="{F6F42B1B-3764-8F0E-3481-B54EDDE6592A}"/>
              </a:ext>
            </a:extLst>
          </p:cNvPr>
          <p:cNvSpPr/>
          <p:nvPr/>
        </p:nvSpPr>
        <p:spPr>
          <a:xfrm>
            <a:off x="8587668" y="2255843"/>
            <a:ext cx="2154534" cy="2510974"/>
          </a:xfrm>
          <a:custGeom>
            <a:avLst/>
            <a:gdLst>
              <a:gd name="connsiteX0" fmla="*/ 0 w 2011069"/>
              <a:gd name="connsiteY0" fmla="*/ 0 h 2343774"/>
              <a:gd name="connsiteX1" fmla="*/ 6960 w 2011069"/>
              <a:gd name="connsiteY1" fmla="*/ 45603 h 2343774"/>
              <a:gd name="connsiteX2" fmla="*/ 1005535 w 2011069"/>
              <a:gd name="connsiteY2" fmla="*/ 859464 h 2343774"/>
              <a:gd name="connsiteX3" fmla="*/ 2004110 w 2011069"/>
              <a:gd name="connsiteY3" fmla="*/ 45603 h 2343774"/>
              <a:gd name="connsiteX4" fmla="*/ 2011069 w 2011069"/>
              <a:gd name="connsiteY4" fmla="*/ 6 h 2343774"/>
              <a:gd name="connsiteX5" fmla="*/ 2011069 w 2011069"/>
              <a:gd name="connsiteY5" fmla="*/ 2124789 h 2343774"/>
              <a:gd name="connsiteX6" fmla="*/ 1792084 w 2011069"/>
              <a:gd name="connsiteY6" fmla="*/ 2343774 h 2343774"/>
              <a:gd name="connsiteX7" fmla="*/ 218985 w 2011069"/>
              <a:gd name="connsiteY7" fmla="*/ 2343774 h 2343774"/>
              <a:gd name="connsiteX8" fmla="*/ 0 w 2011069"/>
              <a:gd name="connsiteY8" fmla="*/ 2124789 h 2343774"/>
              <a:gd name="connsiteX9" fmla="*/ 0 w 2011069"/>
              <a:gd name="connsiteY9" fmla="*/ 0 h 23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4">
                <a:moveTo>
                  <a:pt x="0" y="0"/>
                </a:moveTo>
                <a:lnTo>
                  <a:pt x="6960" y="45603"/>
                </a:lnTo>
                <a:cubicBezTo>
                  <a:pt x="102005" y="510073"/>
                  <a:pt x="512968" y="859464"/>
                  <a:pt x="1005535" y="859464"/>
                </a:cubicBezTo>
                <a:cubicBezTo>
                  <a:pt x="1498102" y="859464"/>
                  <a:pt x="1909065" y="510073"/>
                  <a:pt x="2004110" y="45603"/>
                </a:cubicBezTo>
                <a:lnTo>
                  <a:pt x="2011069" y="6"/>
                </a:lnTo>
                <a:lnTo>
                  <a:pt x="2011069" y="2124789"/>
                </a:lnTo>
                <a:cubicBezTo>
                  <a:pt x="2011069" y="2245731"/>
                  <a:pt x="1913026" y="2343774"/>
                  <a:pt x="1792084" y="2343774"/>
                </a:cubicBezTo>
                <a:lnTo>
                  <a:pt x="218985" y="2343774"/>
                </a:lnTo>
                <a:cubicBezTo>
                  <a:pt x="98043" y="2343774"/>
                  <a:pt x="0" y="2245731"/>
                  <a:pt x="0" y="2124789"/>
                </a:cubicBezTo>
                <a:lnTo>
                  <a:pt x="0" y="0"/>
                </a:lnTo>
                <a:close/>
              </a:path>
            </a:pathLst>
          </a:custGeom>
          <a:solidFill>
            <a:srgbClr val="1DAFE7"/>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grpSp>
        <p:nvGrpSpPr>
          <p:cNvPr id="13" name="Group 24">
            <a:extLst>
              <a:ext uri="{FF2B5EF4-FFF2-40B4-BE49-F238E27FC236}">
                <a16:creationId xmlns:a16="http://schemas.microsoft.com/office/drawing/2014/main" id="{54DDFD0D-240F-B045-DE0E-869BAB2DBA19}"/>
              </a:ext>
            </a:extLst>
          </p:cNvPr>
          <p:cNvGrpSpPr/>
          <p:nvPr/>
        </p:nvGrpSpPr>
        <p:grpSpPr>
          <a:xfrm>
            <a:off x="8783526" y="1195441"/>
            <a:ext cx="1792546" cy="1793259"/>
            <a:chOff x="3404775" y="2351936"/>
            <a:chExt cx="1914715" cy="1915477"/>
          </a:xfrm>
        </p:grpSpPr>
        <p:sp>
          <p:nvSpPr>
            <p:cNvPr id="14" name="Freeform: Shape 8">
              <a:extLst>
                <a:ext uri="{FF2B5EF4-FFF2-40B4-BE49-F238E27FC236}">
                  <a16:creationId xmlns:a16="http://schemas.microsoft.com/office/drawing/2014/main" id="{75D2771B-30CF-B9C4-10C2-A3D94C157F96}"/>
                </a:ext>
              </a:extLst>
            </p:cNvPr>
            <p:cNvSpPr/>
            <p:nvPr/>
          </p:nvSpPr>
          <p:spPr>
            <a:xfrm>
              <a:off x="3404775" y="2351936"/>
              <a:ext cx="1914715" cy="1915477"/>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gradFill>
              <a:gsLst>
                <a:gs pos="0">
                  <a:srgbClr val="629DD1">
                    <a:lumMod val="75000"/>
                  </a:srgbClr>
                </a:gs>
                <a:gs pos="100000">
                  <a:srgbClr val="629DD1"/>
                </a:gs>
              </a:gsLst>
              <a:lin ang="0" scaled="1"/>
            </a:gra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a:endParaRPr>
            </a:p>
          </p:txBody>
        </p:sp>
        <p:sp>
          <p:nvSpPr>
            <p:cNvPr id="15" name="Oval 12">
              <a:extLst>
                <a:ext uri="{FF2B5EF4-FFF2-40B4-BE49-F238E27FC236}">
                  <a16:creationId xmlns:a16="http://schemas.microsoft.com/office/drawing/2014/main" id="{20A8BAF4-3BB5-B7CE-70C0-FADBC06BFC91}"/>
                </a:ext>
              </a:extLst>
            </p:cNvPr>
            <p:cNvSpPr/>
            <p:nvPr/>
          </p:nvSpPr>
          <p:spPr>
            <a:xfrm>
              <a:off x="3732212" y="2679754"/>
              <a:ext cx="1259840" cy="1259840"/>
            </a:xfrm>
            <a:prstGeom prst="ellipse">
              <a:avLst/>
            </a:prstGeom>
            <a:solidFill>
              <a:sysClr val="window" lastClr="FFFFFF"/>
            </a:solidFill>
            <a:ln w="25400" cap="flat" cmpd="sng" algn="ctr">
              <a:noFill/>
              <a:prstDash val="solid"/>
            </a:ln>
            <a:effectLst>
              <a:innerShdw blurRad="241300" dist="177800" dir="10800000">
                <a:prstClr val="black">
                  <a:alpha val="15000"/>
                </a:prstClr>
              </a:innerShdw>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Segoe UI"/>
                <a:ea typeface="+mn-ea"/>
                <a:cs typeface="+mn-cs"/>
              </a:endParaRPr>
            </a:p>
          </p:txBody>
        </p:sp>
      </p:grpSp>
      <p:sp>
        <p:nvSpPr>
          <p:cNvPr id="16" name="CuadroTexto 15">
            <a:extLst>
              <a:ext uri="{FF2B5EF4-FFF2-40B4-BE49-F238E27FC236}">
                <a16:creationId xmlns:a16="http://schemas.microsoft.com/office/drawing/2014/main" id="{F76ED09B-2A1E-1B4B-293B-DE67198B978F}"/>
              </a:ext>
            </a:extLst>
          </p:cNvPr>
          <p:cNvSpPr txBox="1"/>
          <p:nvPr/>
        </p:nvSpPr>
        <p:spPr>
          <a:xfrm>
            <a:off x="8638576" y="3396854"/>
            <a:ext cx="2107235" cy="1232413"/>
          </a:xfrm>
          <a:prstGeom prst="rect">
            <a:avLst/>
          </a:prstGeom>
          <a:noFill/>
        </p:spPr>
        <p:txBody>
          <a:bodyPr wrap="square" rtlCol="0">
            <a:spAutoFit/>
          </a:bodyPr>
          <a:lstStyle/>
          <a:p>
            <a:pPr algn="ctr"/>
            <a:r>
              <a:rPr lang="es-E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Amor que acompaña y servicio que alivia</a:t>
            </a: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cuidado a los enfermos desde nuestra filosofía</a:t>
            </a:r>
            <a:endParaRPr lang="es-CO" sz="1200" dirty="0">
              <a:solidFill>
                <a:schemeClr val="bg1"/>
              </a:solidFill>
            </a:endParaRPr>
          </a:p>
        </p:txBody>
      </p:sp>
      <p:pic>
        <p:nvPicPr>
          <p:cNvPr id="51" name="Gráfico 50">
            <a:extLst>
              <a:ext uri="{FF2B5EF4-FFF2-40B4-BE49-F238E27FC236}">
                <a16:creationId xmlns:a16="http://schemas.microsoft.com/office/drawing/2014/main" id="{52788782-CC3F-A8A0-3ECA-15E76F8C69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1193" y="1486107"/>
            <a:ext cx="1231991" cy="1231991"/>
          </a:xfrm>
          <a:prstGeom prst="rect">
            <a:avLst/>
          </a:prstGeom>
        </p:spPr>
      </p:pic>
      <p:sp>
        <p:nvSpPr>
          <p:cNvPr id="52" name="CuadroTexto 51">
            <a:extLst>
              <a:ext uri="{FF2B5EF4-FFF2-40B4-BE49-F238E27FC236}">
                <a16:creationId xmlns:a16="http://schemas.microsoft.com/office/drawing/2014/main" id="{1F92B695-53EC-6023-D367-06DF28ECAEC1}"/>
              </a:ext>
            </a:extLst>
          </p:cNvPr>
          <p:cNvSpPr txBox="1"/>
          <p:nvPr/>
        </p:nvSpPr>
        <p:spPr>
          <a:xfrm>
            <a:off x="9170319" y="1645557"/>
            <a:ext cx="1053738" cy="523220"/>
          </a:xfrm>
          <a:prstGeom prst="rect">
            <a:avLst/>
          </a:prstGeom>
          <a:noFill/>
        </p:spPr>
        <p:txBody>
          <a:bodyPr wrap="square" rtlCol="0">
            <a:spAutoFit/>
          </a:bodyPr>
          <a:lstStyle/>
          <a:p>
            <a:r>
              <a:rPr lang="es-CO" sz="1400" b="1" dirty="0">
                <a:solidFill>
                  <a:schemeClr val="bg1"/>
                </a:solidFill>
              </a:rPr>
              <a:t>Inspiración carismática </a:t>
            </a:r>
          </a:p>
        </p:txBody>
      </p:sp>
      <p:pic>
        <p:nvPicPr>
          <p:cNvPr id="53" name="Gráfico 52">
            <a:extLst>
              <a:ext uri="{FF2B5EF4-FFF2-40B4-BE49-F238E27FC236}">
                <a16:creationId xmlns:a16="http://schemas.microsoft.com/office/drawing/2014/main" id="{85B9F34C-82E4-D1FB-303A-10A30A5709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55054" y="2092577"/>
            <a:ext cx="981075" cy="904875"/>
          </a:xfrm>
          <a:prstGeom prst="rect">
            <a:avLst/>
          </a:prstGeom>
        </p:spPr>
      </p:pic>
      <p:sp>
        <p:nvSpPr>
          <p:cNvPr id="62" name="CuadroTexto 61">
            <a:extLst>
              <a:ext uri="{FF2B5EF4-FFF2-40B4-BE49-F238E27FC236}">
                <a16:creationId xmlns:a16="http://schemas.microsoft.com/office/drawing/2014/main" id="{7BB8A488-D091-5959-67A5-16B2947F7058}"/>
              </a:ext>
            </a:extLst>
          </p:cNvPr>
          <p:cNvSpPr txBox="1"/>
          <p:nvPr/>
        </p:nvSpPr>
        <p:spPr>
          <a:xfrm>
            <a:off x="7149430" y="5105751"/>
            <a:ext cx="5093666" cy="58477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s-ES" sz="3200" b="1" dirty="0">
                <a:solidFill>
                  <a:schemeClr val="accent2">
                    <a:lumMod val="75000"/>
                  </a:schemeClr>
                </a:solidFill>
                <a:latin typeface="Calibri" panose="020F0502020204030204"/>
              </a:rPr>
              <a:t>PASIÓN POR EL SERVICIO</a:t>
            </a:r>
            <a:endParaRPr kumimoji="0" lang="es-ES" sz="3200" b="1" i="0" u="none" strike="noStrike" kern="1200" cap="none" spc="0" normalizeH="0" baseline="0" noProof="0" dirty="0">
              <a:ln>
                <a:noFill/>
              </a:ln>
              <a:solidFill>
                <a:schemeClr val="accent2">
                  <a:lumMod val="75000"/>
                </a:schemeClr>
              </a:solidFill>
              <a:effectLst/>
              <a:uLnTx/>
              <a:uFillTx/>
              <a:latin typeface="Calibri" panose="020F0502020204030204"/>
            </a:endParaRPr>
          </a:p>
        </p:txBody>
      </p:sp>
      <p:sp>
        <p:nvSpPr>
          <p:cNvPr id="63" name="CuadroTexto 62">
            <a:extLst>
              <a:ext uri="{FF2B5EF4-FFF2-40B4-BE49-F238E27FC236}">
                <a16:creationId xmlns:a16="http://schemas.microsoft.com/office/drawing/2014/main" id="{C9FC95E6-41C7-8BA8-B048-9F66357E2F0D}"/>
              </a:ext>
            </a:extLst>
          </p:cNvPr>
          <p:cNvSpPr txBox="1"/>
          <p:nvPr/>
        </p:nvSpPr>
        <p:spPr>
          <a:xfrm>
            <a:off x="413858" y="449680"/>
            <a:ext cx="5682142" cy="113877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Defina un comportamiento que evidencie la inspiración carismática</a:t>
            </a:r>
            <a:r>
              <a:rPr kumimoji="0" lang="es-ES" sz="24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a:t>
            </a:r>
          </a:p>
          <a:p>
            <a:pPr marR="0" lvl="0" algn="just" defTabSz="914400" rtl="0" eaLnBrk="1" fontAlgn="auto" latinLnBrk="0" hangingPunct="1">
              <a:lnSpc>
                <a:spcPct val="100000"/>
              </a:lnSpc>
              <a:spcBef>
                <a:spcPts val="0"/>
              </a:spcBef>
              <a:spcAft>
                <a:spcPts val="0"/>
              </a:spcAft>
              <a:buClrTx/>
              <a:buSzTx/>
              <a:tabLst/>
              <a:defRPr/>
            </a:pPr>
            <a:r>
              <a:rPr kumimoji="0" lang="es-ES" sz="2400" b="1" i="0" u="none" strike="noStrike" kern="1200" cap="none" spc="0" normalizeH="0" baseline="0" noProof="0" dirty="0">
                <a:ln>
                  <a:noFill/>
                </a:ln>
                <a:solidFill>
                  <a:schemeClr val="bg1"/>
                </a:solidFill>
                <a:effectLst/>
                <a:uLnTx/>
                <a:uFillTx/>
                <a:latin typeface="Calibri" panose="020F0502020204030204"/>
                <a:ea typeface="+mn-ea"/>
                <a:cs typeface="+mn-cs"/>
              </a:rPr>
              <a:t> </a:t>
            </a:r>
          </a:p>
        </p:txBody>
      </p:sp>
      <p:pic>
        <p:nvPicPr>
          <p:cNvPr id="73" name="Imagen 72" descr="Código QR&#10;&#10;Descripción generada automáticamente">
            <a:extLst>
              <a:ext uri="{FF2B5EF4-FFF2-40B4-BE49-F238E27FC236}">
                <a16:creationId xmlns:a16="http://schemas.microsoft.com/office/drawing/2014/main" id="{9FB2204A-C34B-7EAE-A807-B25683DC28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6593" y="1645557"/>
            <a:ext cx="4284841" cy="4284841"/>
          </a:xfrm>
          <a:prstGeom prst="rect">
            <a:avLst/>
          </a:prstGeom>
        </p:spPr>
      </p:pic>
    </p:spTree>
    <p:extLst>
      <p:ext uri="{BB962C8B-B14F-4D97-AF65-F5344CB8AC3E}">
        <p14:creationId xmlns:p14="http://schemas.microsoft.com/office/powerpoint/2010/main" val="1923084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A881513-5F25-D74D-A6F2-249BB0706017}"/>
              </a:ext>
            </a:extLst>
          </p:cNvPr>
          <p:cNvPicPr>
            <a:picLocks noChangeAspect="1"/>
          </p:cNvPicPr>
          <p:nvPr/>
        </p:nvPicPr>
        <p:blipFill>
          <a:blip r:embed="rId2"/>
          <a:stretch>
            <a:fillRect/>
          </a:stretch>
        </p:blipFill>
        <p:spPr>
          <a:xfrm>
            <a:off x="1381431" y="0"/>
            <a:ext cx="10797357" cy="6858000"/>
          </a:xfrm>
          <a:prstGeom prst="rect">
            <a:avLst/>
          </a:prstGeom>
        </p:spPr>
      </p:pic>
      <p:sp>
        <p:nvSpPr>
          <p:cNvPr id="38" name="TextBox 96">
            <a:extLst>
              <a:ext uri="{FF2B5EF4-FFF2-40B4-BE49-F238E27FC236}">
                <a16:creationId xmlns:a16="http://schemas.microsoft.com/office/drawing/2014/main" id="{9397D48C-CEB1-7506-2442-0E69A419E6EB}"/>
              </a:ext>
            </a:extLst>
          </p:cNvPr>
          <p:cNvSpPr txBox="1"/>
          <p:nvPr/>
        </p:nvSpPr>
        <p:spPr>
          <a:xfrm>
            <a:off x="36039" y="1454388"/>
            <a:ext cx="1345392" cy="338554"/>
          </a:xfrm>
          <a:prstGeom prst="rect">
            <a:avLst/>
          </a:prstGeom>
          <a:noFill/>
        </p:spPr>
        <p:txBody>
          <a:bodyPr wrap="square" lIns="0" tIns="0" rIns="0" bIns="0" rtlCol="0" anchor="b">
            <a:spAutoFit/>
          </a:bodyPr>
          <a:lstStyle/>
          <a:p>
            <a:pPr algn="ctr"/>
            <a:r>
              <a:rPr lang="es-CO" sz="1100" b="1" kern="0" dirty="0">
                <a:solidFill>
                  <a:schemeClr val="tx2"/>
                </a:solidFill>
                <a:ea typeface="Calibri Light" charset="0"/>
                <a:cs typeface="Calibri Light" charset="0"/>
              </a:rPr>
              <a:t>Eje Gestión Clinica, Excelente y Segura</a:t>
            </a:r>
            <a:endParaRPr lang="es-CO" sz="1100" b="1" dirty="0">
              <a:solidFill>
                <a:schemeClr val="tx2"/>
              </a:solidFill>
              <a:ea typeface="Calibri Light" charset="0"/>
              <a:cs typeface="Calibri Light" charset="0"/>
            </a:endParaRPr>
          </a:p>
        </p:txBody>
      </p:sp>
      <p:grpSp>
        <p:nvGrpSpPr>
          <p:cNvPr id="13" name="Group 31">
            <a:extLst>
              <a:ext uri="{FF2B5EF4-FFF2-40B4-BE49-F238E27FC236}">
                <a16:creationId xmlns:a16="http://schemas.microsoft.com/office/drawing/2014/main" id="{493AFAE1-F686-9C29-1ED1-F4FB67328261}"/>
              </a:ext>
            </a:extLst>
          </p:cNvPr>
          <p:cNvGrpSpPr/>
          <p:nvPr/>
        </p:nvGrpSpPr>
        <p:grpSpPr>
          <a:xfrm flipH="1">
            <a:off x="130692" y="236954"/>
            <a:ext cx="1128117" cy="1128115"/>
            <a:chOff x="9461596" y="1229846"/>
            <a:chExt cx="1424118" cy="1424116"/>
          </a:xfrm>
        </p:grpSpPr>
        <p:sp>
          <p:nvSpPr>
            <p:cNvPr id="14" name="Oval 17">
              <a:extLst>
                <a:ext uri="{FF2B5EF4-FFF2-40B4-BE49-F238E27FC236}">
                  <a16:creationId xmlns:a16="http://schemas.microsoft.com/office/drawing/2014/main" id="{BACD0200-7D97-8B36-B318-8B648921D424}"/>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1"/>
                  </a:gs>
                  <a:gs pos="100000">
                    <a:schemeClr val="accent2"/>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7">
              <a:extLst>
                <a:ext uri="{FF2B5EF4-FFF2-40B4-BE49-F238E27FC236}">
                  <a16:creationId xmlns:a16="http://schemas.microsoft.com/office/drawing/2014/main" id="{172F7654-80E7-5560-B7F1-70C109FBBECF}"/>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6" name="Oval 54">
            <a:extLst>
              <a:ext uri="{FF2B5EF4-FFF2-40B4-BE49-F238E27FC236}">
                <a16:creationId xmlns:a16="http://schemas.microsoft.com/office/drawing/2014/main" id="{25EFE910-3712-3065-CB8C-42CA002BFBB9}"/>
              </a:ext>
            </a:extLst>
          </p:cNvPr>
          <p:cNvSpPr/>
          <p:nvPr/>
        </p:nvSpPr>
        <p:spPr>
          <a:xfrm>
            <a:off x="212893" y="333855"/>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7" name="Imagen 16" descr="Icono&#10;&#10;Descripción generada automáticamente">
            <a:extLst>
              <a:ext uri="{FF2B5EF4-FFF2-40B4-BE49-F238E27FC236}">
                <a16:creationId xmlns:a16="http://schemas.microsoft.com/office/drawing/2014/main" id="{E25E2217-0E91-B5C6-03B4-63F412AC0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6107" y="491146"/>
            <a:ext cx="657555" cy="657555"/>
          </a:xfrm>
          <a:prstGeom prst="rect">
            <a:avLst/>
          </a:prstGeom>
        </p:spPr>
      </p:pic>
      <p:sp>
        <p:nvSpPr>
          <p:cNvPr id="18" name="Oval 54">
            <a:extLst>
              <a:ext uri="{FF2B5EF4-FFF2-40B4-BE49-F238E27FC236}">
                <a16:creationId xmlns:a16="http://schemas.microsoft.com/office/drawing/2014/main" id="{480F3DA4-33CF-B156-78FB-910B0548ED57}"/>
              </a:ext>
            </a:extLst>
          </p:cNvPr>
          <p:cNvSpPr/>
          <p:nvPr/>
        </p:nvSpPr>
        <p:spPr>
          <a:xfrm>
            <a:off x="250735" y="2269120"/>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 name="Group 55">
            <a:extLst>
              <a:ext uri="{FF2B5EF4-FFF2-40B4-BE49-F238E27FC236}">
                <a16:creationId xmlns:a16="http://schemas.microsoft.com/office/drawing/2014/main" id="{5E36B431-5F78-3D29-5A70-8E2B59431FE2}"/>
              </a:ext>
            </a:extLst>
          </p:cNvPr>
          <p:cNvGrpSpPr/>
          <p:nvPr/>
        </p:nvGrpSpPr>
        <p:grpSpPr>
          <a:xfrm flipH="1">
            <a:off x="157748" y="2204423"/>
            <a:ext cx="1128117" cy="1128115"/>
            <a:chOff x="9461596" y="1229846"/>
            <a:chExt cx="1424118" cy="1424116"/>
          </a:xfrm>
        </p:grpSpPr>
        <p:sp>
          <p:nvSpPr>
            <p:cNvPr id="20" name="Oval 17">
              <a:extLst>
                <a:ext uri="{FF2B5EF4-FFF2-40B4-BE49-F238E27FC236}">
                  <a16:creationId xmlns:a16="http://schemas.microsoft.com/office/drawing/2014/main" id="{45AF28E3-567A-3438-4F62-02FBB029976C}"/>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2"/>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17">
              <a:extLst>
                <a:ext uri="{FF2B5EF4-FFF2-40B4-BE49-F238E27FC236}">
                  <a16:creationId xmlns:a16="http://schemas.microsoft.com/office/drawing/2014/main" id="{589FEC53-1DFE-4F74-44D3-7678C380E05E}"/>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22" name="Picture 4" descr="Infocate">
            <a:extLst>
              <a:ext uri="{FF2B5EF4-FFF2-40B4-BE49-F238E27FC236}">
                <a16:creationId xmlns:a16="http://schemas.microsoft.com/office/drawing/2014/main" id="{D0A6CEDB-B49C-D02F-05A1-ED7F67C56E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34"/>
          <a:stretch/>
        </p:blipFill>
        <p:spPr bwMode="auto">
          <a:xfrm>
            <a:off x="417175" y="2589543"/>
            <a:ext cx="536874" cy="40394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96">
            <a:extLst>
              <a:ext uri="{FF2B5EF4-FFF2-40B4-BE49-F238E27FC236}">
                <a16:creationId xmlns:a16="http://schemas.microsoft.com/office/drawing/2014/main" id="{345EF154-C4AF-8504-F983-F387DC751764}"/>
              </a:ext>
            </a:extLst>
          </p:cNvPr>
          <p:cNvSpPr txBox="1"/>
          <p:nvPr/>
        </p:nvSpPr>
        <p:spPr>
          <a:xfrm>
            <a:off x="53348" y="3368482"/>
            <a:ext cx="1345392" cy="338554"/>
          </a:xfrm>
          <a:prstGeom prst="rect">
            <a:avLst/>
          </a:prstGeom>
          <a:noFill/>
        </p:spPr>
        <p:txBody>
          <a:bodyPr wrap="square" lIns="0" tIns="0" rIns="0" bIns="0" rtlCol="0" anchor="b">
            <a:spAutoFit/>
          </a:bodyPr>
          <a:lstStyle/>
          <a:p>
            <a:pPr algn="ctr"/>
            <a:r>
              <a:rPr lang="es-CO" sz="1100" b="1" kern="0" dirty="0">
                <a:solidFill>
                  <a:schemeClr val="tx2"/>
                </a:solidFill>
                <a:ea typeface="Calibri Light" charset="0"/>
                <a:cs typeface="Calibri Light" charset="0"/>
              </a:rPr>
              <a:t>Eje Humanización </a:t>
            </a:r>
          </a:p>
          <a:p>
            <a:pPr algn="ctr"/>
            <a:r>
              <a:rPr lang="es-CO" sz="1100" b="1" kern="0" dirty="0">
                <a:solidFill>
                  <a:schemeClr val="tx2"/>
                </a:solidFill>
                <a:ea typeface="Calibri Light" charset="0"/>
                <a:cs typeface="Calibri Light" charset="0"/>
              </a:rPr>
              <a:t>de la atención y ACP</a:t>
            </a:r>
            <a:endParaRPr lang="es-CO" sz="1100" b="1" dirty="0">
              <a:solidFill>
                <a:schemeClr val="tx2"/>
              </a:solidFill>
              <a:ea typeface="Calibri Light" charset="0"/>
              <a:cs typeface="Calibri Light" charset="0"/>
            </a:endParaRPr>
          </a:p>
        </p:txBody>
      </p:sp>
      <p:sp>
        <p:nvSpPr>
          <p:cNvPr id="24" name="Oval 18">
            <a:extLst>
              <a:ext uri="{FF2B5EF4-FFF2-40B4-BE49-F238E27FC236}">
                <a16:creationId xmlns:a16="http://schemas.microsoft.com/office/drawing/2014/main" id="{0E318BE1-4A48-CCCB-BEE3-32F36598492A}"/>
              </a:ext>
            </a:extLst>
          </p:cNvPr>
          <p:cNvSpPr/>
          <p:nvPr/>
        </p:nvSpPr>
        <p:spPr>
          <a:xfrm>
            <a:off x="293761" y="4176861"/>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5" name="Group 22">
            <a:extLst>
              <a:ext uri="{FF2B5EF4-FFF2-40B4-BE49-F238E27FC236}">
                <a16:creationId xmlns:a16="http://schemas.microsoft.com/office/drawing/2014/main" id="{F31869F5-C649-B060-7E65-92DB8FA6F2B3}"/>
              </a:ext>
            </a:extLst>
          </p:cNvPr>
          <p:cNvGrpSpPr/>
          <p:nvPr/>
        </p:nvGrpSpPr>
        <p:grpSpPr>
          <a:xfrm flipH="1">
            <a:off x="183888" y="4081534"/>
            <a:ext cx="1128117" cy="1128115"/>
            <a:chOff x="9461596" y="1229846"/>
            <a:chExt cx="1424118" cy="1424116"/>
          </a:xfrm>
        </p:grpSpPr>
        <p:sp>
          <p:nvSpPr>
            <p:cNvPr id="26" name="Oval 17">
              <a:extLst>
                <a:ext uri="{FF2B5EF4-FFF2-40B4-BE49-F238E27FC236}">
                  <a16:creationId xmlns:a16="http://schemas.microsoft.com/office/drawing/2014/main" id="{95CA346E-B530-A881-E723-5867C7B2F513}"/>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6"/>
                  </a:gs>
                  <a:gs pos="100000">
                    <a:schemeClr val="accent5"/>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17">
              <a:extLst>
                <a:ext uri="{FF2B5EF4-FFF2-40B4-BE49-F238E27FC236}">
                  <a16:creationId xmlns:a16="http://schemas.microsoft.com/office/drawing/2014/main" id="{5F661EAD-4D3F-AFF9-3AAC-9F925ABD6A9F}"/>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6"/>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8" name="TextBox 96">
            <a:extLst>
              <a:ext uri="{FF2B5EF4-FFF2-40B4-BE49-F238E27FC236}">
                <a16:creationId xmlns:a16="http://schemas.microsoft.com/office/drawing/2014/main" id="{F246A697-943F-CF09-6561-848D4816B3CF}"/>
              </a:ext>
            </a:extLst>
          </p:cNvPr>
          <p:cNvSpPr txBox="1"/>
          <p:nvPr/>
        </p:nvSpPr>
        <p:spPr>
          <a:xfrm>
            <a:off x="115437" y="5358318"/>
            <a:ext cx="1265020" cy="338554"/>
          </a:xfrm>
          <a:prstGeom prst="rect">
            <a:avLst/>
          </a:prstGeom>
          <a:noFill/>
        </p:spPr>
        <p:txBody>
          <a:bodyPr wrap="square" lIns="0" tIns="0" rIns="0" bIns="0" rtlCol="0" anchor="b">
            <a:spAutoFit/>
          </a:bodyPr>
          <a:lstStyle/>
          <a:p>
            <a:pPr algn="ctr"/>
            <a:r>
              <a:rPr lang="es-CO" sz="1100" b="1" kern="0" dirty="0">
                <a:solidFill>
                  <a:schemeClr val="tx2"/>
                </a:solidFill>
                <a:cs typeface="Calibri Light" charset="0"/>
              </a:rPr>
              <a:t>Eje Transformación Cultural</a:t>
            </a:r>
          </a:p>
        </p:txBody>
      </p:sp>
      <p:pic>
        <p:nvPicPr>
          <p:cNvPr id="29" name="Imagen 28" descr="Icono&#10;&#10;Descripción generada automáticamente">
            <a:extLst>
              <a:ext uri="{FF2B5EF4-FFF2-40B4-BE49-F238E27FC236}">
                <a16:creationId xmlns:a16="http://schemas.microsoft.com/office/drawing/2014/main" id="{01F6DE34-475A-F4D5-8CBC-1A31F2A51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02" y="4253128"/>
            <a:ext cx="832104" cy="832104"/>
          </a:xfrm>
          <a:prstGeom prst="rect">
            <a:avLst/>
          </a:prstGeom>
        </p:spPr>
      </p:pic>
    </p:spTree>
    <p:extLst>
      <p:ext uri="{BB962C8B-B14F-4D97-AF65-F5344CB8AC3E}">
        <p14:creationId xmlns:p14="http://schemas.microsoft.com/office/powerpoint/2010/main" val="2051802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DD178CF0-C3E7-62C0-6DEC-004D89B47C55}"/>
              </a:ext>
            </a:extLst>
          </p:cNvPr>
          <p:cNvSpPr/>
          <p:nvPr/>
        </p:nvSpPr>
        <p:spPr>
          <a:xfrm>
            <a:off x="4994331" y="-10212"/>
            <a:ext cx="7245531" cy="687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CuadroTexto 59">
            <a:extLst>
              <a:ext uri="{FF2B5EF4-FFF2-40B4-BE49-F238E27FC236}">
                <a16:creationId xmlns:a16="http://schemas.microsoft.com/office/drawing/2014/main" id="{0EF2DB7A-2BAC-468B-F643-AD34B10AA416}"/>
              </a:ext>
            </a:extLst>
          </p:cNvPr>
          <p:cNvSpPr txBox="1"/>
          <p:nvPr/>
        </p:nvSpPr>
        <p:spPr>
          <a:xfrm>
            <a:off x="5364973" y="815175"/>
            <a:ext cx="5982019"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s-ES" sz="1600" b="1" dirty="0">
                <a:solidFill>
                  <a:schemeClr val="tx2"/>
                </a:solidFill>
                <a:latin typeface="Calibri" panose="020F0502020204030204"/>
              </a:rPr>
              <a:t>Piensa por un momento... ¿Cuál es tu sello, cual es tu marca en  aquello que hago?</a:t>
            </a:r>
          </a:p>
        </p:txBody>
      </p:sp>
      <p:sp>
        <p:nvSpPr>
          <p:cNvPr id="61" name="CuadroTexto 60">
            <a:extLst>
              <a:ext uri="{FF2B5EF4-FFF2-40B4-BE49-F238E27FC236}">
                <a16:creationId xmlns:a16="http://schemas.microsoft.com/office/drawing/2014/main" id="{8E79C9EF-58B9-9EF0-DE6F-A030C9424A04}"/>
              </a:ext>
            </a:extLst>
          </p:cNvPr>
          <p:cNvSpPr txBox="1"/>
          <p:nvPr/>
        </p:nvSpPr>
        <p:spPr>
          <a:xfrm>
            <a:off x="5364973" y="1486407"/>
            <a:ext cx="5509718" cy="156966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Cumplir con de la misión: </a:t>
            </a:r>
            <a:r>
              <a:rPr lang="es-ES" sz="1600" dirty="0">
                <a:solidFill>
                  <a:schemeClr val="tx2"/>
                </a:solidFill>
              </a:rPr>
              <a:t>es vivir a diario los valores que nos inspiran y dar sentido a lo que hacemos por los demás</a:t>
            </a: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a:t>
            </a:r>
          </a:p>
          <a:p>
            <a:pPr marR="0" lvl="0" algn="just" defTabSz="914400" rtl="0" eaLnBrk="1" fontAlgn="auto" latinLnBrk="0" hangingPunct="1">
              <a:lnSpc>
                <a:spcPct val="100000"/>
              </a:lnSpc>
              <a:spcBef>
                <a:spcPts val="0"/>
              </a:spcBef>
              <a:spcAft>
                <a:spcPts val="0"/>
              </a:spcAft>
              <a:buClrTx/>
              <a:buSzTx/>
              <a:tabLst/>
              <a:defRPr/>
            </a:pPr>
            <a:endParaRPr lang="es-ES" sz="1600" b="1" dirty="0">
              <a:solidFill>
                <a:schemeClr val="tx2"/>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lang="es-ES" sz="1600" dirty="0">
                <a:solidFill>
                  <a:schemeClr val="tx2"/>
                </a:solidFill>
              </a:rPr>
              <a:t>Dar sentido a todas lo que realizo: solo cuando conecto mis acciones con mi propósito, puedo encontrar verdadera alegría en lo que hago.</a:t>
            </a:r>
          </a:p>
        </p:txBody>
      </p:sp>
      <p:sp>
        <p:nvSpPr>
          <p:cNvPr id="64" name="CuadroTexto 63">
            <a:extLst>
              <a:ext uri="{FF2B5EF4-FFF2-40B4-BE49-F238E27FC236}">
                <a16:creationId xmlns:a16="http://schemas.microsoft.com/office/drawing/2014/main" id="{B7BAFB2A-889C-37DB-AC2F-D965A29219EC}"/>
              </a:ext>
            </a:extLst>
          </p:cNvPr>
          <p:cNvSpPr txBox="1"/>
          <p:nvPr/>
        </p:nvSpPr>
        <p:spPr>
          <a:xfrm>
            <a:off x="5384425" y="137800"/>
            <a:ext cx="2765687" cy="523220"/>
          </a:xfrm>
          <a:prstGeom prst="rect">
            <a:avLst/>
          </a:prstGeom>
          <a:noFill/>
        </p:spPr>
        <p:txBody>
          <a:bodyPr wrap="square" rtlCol="0">
            <a:spAutoFit/>
          </a:bodyPr>
          <a:lstStyle/>
          <a:p>
            <a:r>
              <a:rPr lang="es-ES" sz="28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Características</a:t>
            </a:r>
            <a:endParaRPr lang="es-CO" sz="2800" dirty="0">
              <a:solidFill>
                <a:schemeClr val="tx2"/>
              </a:solidFill>
            </a:endParaRPr>
          </a:p>
        </p:txBody>
      </p:sp>
      <p:grpSp>
        <p:nvGrpSpPr>
          <p:cNvPr id="31" name="Grupo 30">
            <a:extLst>
              <a:ext uri="{FF2B5EF4-FFF2-40B4-BE49-F238E27FC236}">
                <a16:creationId xmlns:a16="http://schemas.microsoft.com/office/drawing/2014/main" id="{767D2272-AB08-69D2-DDA7-23E98D0F9D1A}"/>
              </a:ext>
            </a:extLst>
          </p:cNvPr>
          <p:cNvGrpSpPr/>
          <p:nvPr/>
        </p:nvGrpSpPr>
        <p:grpSpPr>
          <a:xfrm>
            <a:off x="1697468" y="992587"/>
            <a:ext cx="1962327" cy="3585279"/>
            <a:chOff x="1782359" y="1398580"/>
            <a:chExt cx="1792546" cy="3275080"/>
          </a:xfrm>
        </p:grpSpPr>
        <p:sp>
          <p:nvSpPr>
            <p:cNvPr id="2" name="Freeform: Shape 12">
              <a:extLst>
                <a:ext uri="{FF2B5EF4-FFF2-40B4-BE49-F238E27FC236}">
                  <a16:creationId xmlns:a16="http://schemas.microsoft.com/office/drawing/2014/main" id="{B727AE74-4F9D-FAC1-B9D8-69D71F26A219}"/>
                </a:ext>
              </a:extLst>
            </p:cNvPr>
            <p:cNvSpPr/>
            <p:nvPr/>
          </p:nvSpPr>
          <p:spPr>
            <a:xfrm>
              <a:off x="1782359" y="1398580"/>
              <a:ext cx="1775607" cy="2069360"/>
            </a:xfrm>
            <a:custGeom>
              <a:avLst/>
              <a:gdLst>
                <a:gd name="connsiteX0" fmla="*/ 218985 w 2011069"/>
                <a:gd name="connsiteY0" fmla="*/ 0 h 2343776"/>
                <a:gd name="connsiteX1" fmla="*/ 1792084 w 2011069"/>
                <a:gd name="connsiteY1" fmla="*/ 0 h 2343776"/>
                <a:gd name="connsiteX2" fmla="*/ 2011069 w 2011069"/>
                <a:gd name="connsiteY2" fmla="*/ 218985 h 2343776"/>
                <a:gd name="connsiteX3" fmla="*/ 2011069 w 2011069"/>
                <a:gd name="connsiteY3" fmla="*/ 2343770 h 2343776"/>
                <a:gd name="connsiteX4" fmla="*/ 2004110 w 2011069"/>
                <a:gd name="connsiteY4" fmla="*/ 2298173 h 2343776"/>
                <a:gd name="connsiteX5" fmla="*/ 1005535 w 2011069"/>
                <a:gd name="connsiteY5" fmla="*/ 1484312 h 2343776"/>
                <a:gd name="connsiteX6" fmla="*/ 6960 w 2011069"/>
                <a:gd name="connsiteY6" fmla="*/ 2298173 h 2343776"/>
                <a:gd name="connsiteX7" fmla="*/ 0 w 2011069"/>
                <a:gd name="connsiteY7" fmla="*/ 2343776 h 2343776"/>
                <a:gd name="connsiteX8" fmla="*/ 0 w 2011069"/>
                <a:gd name="connsiteY8" fmla="*/ 218985 h 2343776"/>
                <a:gd name="connsiteX9" fmla="*/ 218985 w 2011069"/>
                <a:gd name="connsiteY9" fmla="*/ 0 h 234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6">
                  <a:moveTo>
                    <a:pt x="218985" y="0"/>
                  </a:moveTo>
                  <a:lnTo>
                    <a:pt x="1792084" y="0"/>
                  </a:lnTo>
                  <a:cubicBezTo>
                    <a:pt x="1913026" y="0"/>
                    <a:pt x="2011069" y="98043"/>
                    <a:pt x="2011069" y="218985"/>
                  </a:cubicBezTo>
                  <a:lnTo>
                    <a:pt x="2011069" y="2343770"/>
                  </a:lnTo>
                  <a:lnTo>
                    <a:pt x="2004110" y="2298173"/>
                  </a:lnTo>
                  <a:cubicBezTo>
                    <a:pt x="1909065" y="1833704"/>
                    <a:pt x="1498102" y="1484312"/>
                    <a:pt x="1005535" y="1484312"/>
                  </a:cubicBezTo>
                  <a:cubicBezTo>
                    <a:pt x="512968" y="1484312"/>
                    <a:pt x="102005" y="1833704"/>
                    <a:pt x="6960" y="2298173"/>
                  </a:cubicBezTo>
                  <a:lnTo>
                    <a:pt x="0" y="2343776"/>
                  </a:lnTo>
                  <a:lnTo>
                    <a:pt x="0" y="218985"/>
                  </a:lnTo>
                  <a:cubicBezTo>
                    <a:pt x="0" y="98043"/>
                    <a:pt x="98043" y="0"/>
                    <a:pt x="218985" y="0"/>
                  </a:cubicBezTo>
                  <a:close/>
                </a:path>
              </a:pathLst>
            </a:custGeom>
            <a:gradFill>
              <a:gsLst>
                <a:gs pos="0">
                  <a:srgbClr val="009DD9">
                    <a:lumMod val="75000"/>
                  </a:srgbClr>
                </a:gs>
                <a:gs pos="95000">
                  <a:srgbClr val="009DD9"/>
                </a:gs>
              </a:gsLst>
              <a:lin ang="5400000" scaled="1"/>
            </a:gra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6" name="CuadroTexto 5">
              <a:extLst>
                <a:ext uri="{FF2B5EF4-FFF2-40B4-BE49-F238E27FC236}">
                  <a16:creationId xmlns:a16="http://schemas.microsoft.com/office/drawing/2014/main" id="{642B5344-A660-E689-5488-158655A930D9}"/>
                </a:ext>
              </a:extLst>
            </p:cNvPr>
            <p:cNvSpPr txBox="1"/>
            <p:nvPr/>
          </p:nvSpPr>
          <p:spPr>
            <a:xfrm>
              <a:off x="1797323" y="1570110"/>
              <a:ext cx="1736627" cy="1015663"/>
            </a:xfrm>
            <a:prstGeom prst="rect">
              <a:avLst/>
            </a:prstGeom>
            <a:noFill/>
          </p:spPr>
          <p:txBody>
            <a:bodyPr wrap="square" rtlCol="0">
              <a:spAutoFit/>
            </a:bodyPr>
            <a:lstStyle/>
            <a:p>
              <a:pPr algn="ct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 </a:t>
              </a:r>
              <a:r>
                <a:rPr lang="es-ES"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colaboradores, usuarios y grupos de interés </a:t>
              </a: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desde el cumplimiento de la misión en la Clínica</a:t>
              </a:r>
              <a:endParaRPr lang="es-CO" sz="1200" dirty="0">
                <a:solidFill>
                  <a:schemeClr val="bg1"/>
                </a:solidFill>
              </a:endParaRPr>
            </a:p>
          </p:txBody>
        </p:sp>
        <p:grpSp>
          <p:nvGrpSpPr>
            <p:cNvPr id="8" name="Group 24">
              <a:extLst>
                <a:ext uri="{FF2B5EF4-FFF2-40B4-BE49-F238E27FC236}">
                  <a16:creationId xmlns:a16="http://schemas.microsoft.com/office/drawing/2014/main" id="{5D73076E-61D3-40E7-D305-92018069455E}"/>
                </a:ext>
              </a:extLst>
            </p:cNvPr>
            <p:cNvGrpSpPr/>
            <p:nvPr/>
          </p:nvGrpSpPr>
          <p:grpSpPr>
            <a:xfrm>
              <a:off x="1782359" y="2880401"/>
              <a:ext cx="1792546" cy="1793259"/>
              <a:chOff x="3404775" y="2351936"/>
              <a:chExt cx="1914715" cy="1915477"/>
            </a:xfrm>
          </p:grpSpPr>
          <p:sp>
            <p:nvSpPr>
              <p:cNvPr id="10" name="Freeform: Shape 8">
                <a:extLst>
                  <a:ext uri="{FF2B5EF4-FFF2-40B4-BE49-F238E27FC236}">
                    <a16:creationId xmlns:a16="http://schemas.microsoft.com/office/drawing/2014/main" id="{8AFD28FF-1536-3815-AFA5-513773FA6A54}"/>
                  </a:ext>
                </a:extLst>
              </p:cNvPr>
              <p:cNvSpPr/>
              <p:nvPr/>
            </p:nvSpPr>
            <p:spPr>
              <a:xfrm>
                <a:off x="3404775" y="2351936"/>
                <a:ext cx="1914715" cy="1915477"/>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solidFill>
                <a:schemeClr val="bg1">
                  <a:lumMod val="75000"/>
                </a:schemeClr>
              </a:soli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Segoe UI"/>
                </a:endParaRPr>
              </a:p>
            </p:txBody>
          </p:sp>
          <p:sp>
            <p:nvSpPr>
              <p:cNvPr id="11" name="Oval 12">
                <a:extLst>
                  <a:ext uri="{FF2B5EF4-FFF2-40B4-BE49-F238E27FC236}">
                    <a16:creationId xmlns:a16="http://schemas.microsoft.com/office/drawing/2014/main" id="{58E7D6FE-3DAB-B047-0DA1-66CAE4BA951F}"/>
                  </a:ext>
                </a:extLst>
              </p:cNvPr>
              <p:cNvSpPr/>
              <p:nvPr/>
            </p:nvSpPr>
            <p:spPr>
              <a:xfrm>
                <a:off x="3732212" y="2679754"/>
                <a:ext cx="1259840" cy="1259840"/>
              </a:xfrm>
              <a:prstGeom prst="ellipse">
                <a:avLst/>
              </a:prstGeom>
              <a:solidFill>
                <a:sysClr val="window" lastClr="FFFFFF"/>
              </a:solidFill>
              <a:ln w="25400" cap="flat" cmpd="sng" algn="ctr">
                <a:noFill/>
                <a:prstDash val="solid"/>
              </a:ln>
              <a:effectLst>
                <a:innerShdw blurRad="241300" dist="177800" dir="10800000">
                  <a:prstClr val="black">
                    <a:alpha val="15000"/>
                  </a:prstClr>
                </a:innerShdw>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Segoe UI"/>
                  <a:ea typeface="+mn-ea"/>
                  <a:cs typeface="+mn-cs"/>
                </a:endParaRPr>
              </a:p>
            </p:txBody>
          </p:sp>
        </p:grpSp>
        <p:pic>
          <p:nvPicPr>
            <p:cNvPr id="21" name="Gráfico 20">
              <a:extLst>
                <a:ext uri="{FF2B5EF4-FFF2-40B4-BE49-F238E27FC236}">
                  <a16:creationId xmlns:a16="http://schemas.microsoft.com/office/drawing/2014/main" id="{31D84072-094D-8DF4-7D21-A861907567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7258" y="3187302"/>
              <a:ext cx="1242748" cy="1242748"/>
            </a:xfrm>
            <a:prstGeom prst="rect">
              <a:avLst/>
            </a:prstGeom>
          </p:spPr>
        </p:pic>
        <p:sp>
          <p:nvSpPr>
            <p:cNvPr id="22" name="CuadroTexto 21">
              <a:extLst>
                <a:ext uri="{FF2B5EF4-FFF2-40B4-BE49-F238E27FC236}">
                  <a16:creationId xmlns:a16="http://schemas.microsoft.com/office/drawing/2014/main" id="{D4BAEF7B-17EB-A790-3A28-DC0F1D5FB9C6}"/>
                </a:ext>
              </a:extLst>
            </p:cNvPr>
            <p:cNvSpPr txBox="1"/>
            <p:nvPr/>
          </p:nvSpPr>
          <p:spPr>
            <a:xfrm>
              <a:off x="2151762" y="3373139"/>
              <a:ext cx="1053738" cy="523220"/>
            </a:xfrm>
            <a:prstGeom prst="rect">
              <a:avLst/>
            </a:prstGeom>
            <a:noFill/>
          </p:spPr>
          <p:txBody>
            <a:bodyPr wrap="square" rtlCol="0">
              <a:spAutoFit/>
            </a:bodyPr>
            <a:lstStyle/>
            <a:p>
              <a:pPr algn="ctr"/>
              <a:r>
                <a:rPr lang="es-CO" sz="1400" b="1" dirty="0">
                  <a:solidFill>
                    <a:schemeClr val="bg1"/>
                  </a:solidFill>
                </a:rPr>
                <a:t>Entrega con Sentido</a:t>
              </a:r>
            </a:p>
          </p:txBody>
        </p:sp>
        <p:pic>
          <p:nvPicPr>
            <p:cNvPr id="23" name="Gráfico 22">
              <a:extLst>
                <a:ext uri="{FF2B5EF4-FFF2-40B4-BE49-F238E27FC236}">
                  <a16:creationId xmlns:a16="http://schemas.microsoft.com/office/drawing/2014/main" id="{7104709B-3037-68EF-FB35-8F971919B6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1944" y="3926468"/>
              <a:ext cx="333375" cy="447675"/>
            </a:xfrm>
            <a:prstGeom prst="rect">
              <a:avLst/>
            </a:prstGeom>
          </p:spPr>
        </p:pic>
      </p:grpSp>
      <p:sp>
        <p:nvSpPr>
          <p:cNvPr id="24" name="CuadroTexto 23">
            <a:extLst>
              <a:ext uri="{FF2B5EF4-FFF2-40B4-BE49-F238E27FC236}">
                <a16:creationId xmlns:a16="http://schemas.microsoft.com/office/drawing/2014/main" id="{8BDEAE56-FD47-B13A-B6AF-6BD3C5192A7E}"/>
              </a:ext>
            </a:extLst>
          </p:cNvPr>
          <p:cNvSpPr txBox="1"/>
          <p:nvPr/>
        </p:nvSpPr>
        <p:spPr>
          <a:xfrm>
            <a:off x="596046" y="284934"/>
            <a:ext cx="4165173" cy="523220"/>
          </a:xfrm>
          <a:prstGeom prst="rect">
            <a:avLst/>
          </a:prstGeom>
          <a:noFill/>
        </p:spPr>
        <p:txBody>
          <a:bodyPr wrap="square" rtlCol="0">
            <a:spAutoFit/>
          </a:bodyPr>
          <a:lstStyle/>
          <a:p>
            <a:pPr algn="ctr"/>
            <a:r>
              <a:rPr lang="es-ES" sz="28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Entrega con Sentido</a:t>
            </a:r>
            <a:endParaRPr lang="es-CO" sz="2800" dirty="0">
              <a:solidFill>
                <a:schemeClr val="accent5">
                  <a:lumMod val="50000"/>
                </a:schemeClr>
              </a:solidFill>
            </a:endParaRPr>
          </a:p>
        </p:txBody>
      </p:sp>
      <p:sp>
        <p:nvSpPr>
          <p:cNvPr id="26" name="CuadroTexto 25">
            <a:extLst>
              <a:ext uri="{FF2B5EF4-FFF2-40B4-BE49-F238E27FC236}">
                <a16:creationId xmlns:a16="http://schemas.microsoft.com/office/drawing/2014/main" id="{C231B184-60D2-F939-E6E1-06689EE1B5CD}"/>
              </a:ext>
            </a:extLst>
          </p:cNvPr>
          <p:cNvSpPr txBox="1"/>
          <p:nvPr/>
        </p:nvSpPr>
        <p:spPr>
          <a:xfrm>
            <a:off x="489174" y="4950075"/>
            <a:ext cx="4272045"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Que todo tenga un valor en nosotros</a:t>
            </a:r>
            <a:r>
              <a:rPr lang="es-ES" sz="2000" b="1" dirty="0">
                <a:solidFill>
                  <a:schemeClr val="accent2">
                    <a:lumMod val="75000"/>
                  </a:schemeClr>
                </a:solidFill>
                <a:latin typeface="Calibri" panose="020F0502020204030204"/>
              </a:rPr>
              <a:t> y lo que hacemos</a:t>
            </a:r>
          </a:p>
        </p:txBody>
      </p:sp>
      <p:pic>
        <p:nvPicPr>
          <p:cNvPr id="32" name="Imagen 31" descr="Logotipo, nombre de la empresa&#10;&#10;Descripción generada automáticamente">
            <a:extLst>
              <a:ext uri="{FF2B5EF4-FFF2-40B4-BE49-F238E27FC236}">
                <a16:creationId xmlns:a16="http://schemas.microsoft.com/office/drawing/2014/main" id="{FC70029C-35E0-9A48-7C49-C34C843FC4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54" t="17280" r="14310" b="10056"/>
          <a:stretch/>
        </p:blipFill>
        <p:spPr>
          <a:xfrm>
            <a:off x="424710" y="6200237"/>
            <a:ext cx="1432491" cy="644309"/>
          </a:xfrm>
          <a:prstGeom prst="rect">
            <a:avLst/>
          </a:prstGeom>
        </p:spPr>
      </p:pic>
      <p:pic>
        <p:nvPicPr>
          <p:cNvPr id="33" name="Imagen 32" descr="Logotipo, nombre de la empresa&#10;&#10;Descripción generada automáticamente">
            <a:extLst>
              <a:ext uri="{FF2B5EF4-FFF2-40B4-BE49-F238E27FC236}">
                <a16:creationId xmlns:a16="http://schemas.microsoft.com/office/drawing/2014/main" id="{5436799D-8209-0B97-9770-CFD6BE3FC2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7468" y="6003312"/>
            <a:ext cx="1446115" cy="849725"/>
          </a:xfrm>
          <a:prstGeom prst="rect">
            <a:avLst/>
          </a:prstGeom>
        </p:spPr>
      </p:pic>
      <p:sp>
        <p:nvSpPr>
          <p:cNvPr id="25" name="CuadroTexto 24">
            <a:extLst>
              <a:ext uri="{FF2B5EF4-FFF2-40B4-BE49-F238E27FC236}">
                <a16:creationId xmlns:a16="http://schemas.microsoft.com/office/drawing/2014/main" id="{9E22D88F-C675-4970-816E-C1837050DA7F}"/>
              </a:ext>
            </a:extLst>
          </p:cNvPr>
          <p:cNvSpPr txBox="1"/>
          <p:nvPr/>
        </p:nvSpPr>
        <p:spPr>
          <a:xfrm>
            <a:off x="5258971" y="3441569"/>
            <a:ext cx="7571423" cy="461665"/>
          </a:xfrm>
          <a:prstGeom prst="rect">
            <a:avLst/>
          </a:prstGeom>
          <a:noFill/>
        </p:spPr>
        <p:txBody>
          <a:bodyPr wrap="square" rtlCol="0">
            <a:spAutoFit/>
          </a:bodyPr>
          <a:lstStyle/>
          <a:p>
            <a:r>
              <a:rPr lang="es-ES" sz="2400" b="1" dirty="0">
                <a:solidFill>
                  <a:schemeClr val="accent5">
                    <a:lumMod val="50000"/>
                  </a:schemeClr>
                </a:solidFill>
              </a:rPr>
              <a:t>Dos elementos de la cultura que aplica diariamente.</a:t>
            </a:r>
          </a:p>
        </p:txBody>
      </p:sp>
      <p:sp>
        <p:nvSpPr>
          <p:cNvPr id="29" name="CuadroTexto 28">
            <a:extLst>
              <a:ext uri="{FF2B5EF4-FFF2-40B4-BE49-F238E27FC236}">
                <a16:creationId xmlns:a16="http://schemas.microsoft.com/office/drawing/2014/main" id="{8F8D8F2B-99D6-4F73-8FDC-3CE6AF8B2ECD}"/>
              </a:ext>
            </a:extLst>
          </p:cNvPr>
          <p:cNvSpPr txBox="1"/>
          <p:nvPr/>
        </p:nvSpPr>
        <p:spPr>
          <a:xfrm>
            <a:off x="5801896" y="4112801"/>
            <a:ext cx="6088021" cy="646331"/>
          </a:xfrm>
          <a:prstGeom prst="rect">
            <a:avLst/>
          </a:prstGeom>
          <a:noFill/>
        </p:spPr>
        <p:txBody>
          <a:bodyPr wrap="square" rtlCol="0">
            <a:spAutoFit/>
          </a:bodyPr>
          <a:lstStyle/>
          <a:p>
            <a:r>
              <a:rPr lang="es-ES" sz="20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Entrega con Sentido</a:t>
            </a:r>
            <a:r>
              <a:rPr lang="es-ES" sz="20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es-ES" sz="1600"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Ser compasivo, cumplo con los protocolos y políticas establecidos en la clínica</a:t>
            </a:r>
            <a:endParaRPr lang="es-CO" sz="2000" dirty="0">
              <a:solidFill>
                <a:schemeClr val="accent5">
                  <a:lumMod val="50000"/>
                </a:schemeClr>
              </a:solidFill>
            </a:endParaRPr>
          </a:p>
        </p:txBody>
      </p:sp>
    </p:spTree>
    <p:extLst>
      <p:ext uri="{BB962C8B-B14F-4D97-AF65-F5344CB8AC3E}">
        <p14:creationId xmlns:p14="http://schemas.microsoft.com/office/powerpoint/2010/main" val="147981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DD178CF0-C3E7-62C0-6DEC-004D89B47C55}"/>
              </a:ext>
            </a:extLst>
          </p:cNvPr>
          <p:cNvSpPr/>
          <p:nvPr/>
        </p:nvSpPr>
        <p:spPr>
          <a:xfrm>
            <a:off x="4994331" y="-10212"/>
            <a:ext cx="7245531" cy="687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1" name="Grupo 30">
            <a:extLst>
              <a:ext uri="{FF2B5EF4-FFF2-40B4-BE49-F238E27FC236}">
                <a16:creationId xmlns:a16="http://schemas.microsoft.com/office/drawing/2014/main" id="{767D2272-AB08-69D2-DDA7-23E98D0F9D1A}"/>
              </a:ext>
            </a:extLst>
          </p:cNvPr>
          <p:cNvGrpSpPr/>
          <p:nvPr/>
        </p:nvGrpSpPr>
        <p:grpSpPr>
          <a:xfrm>
            <a:off x="1697468" y="992587"/>
            <a:ext cx="1962327" cy="3585279"/>
            <a:chOff x="1782359" y="1398580"/>
            <a:chExt cx="1792546" cy="3275080"/>
          </a:xfrm>
        </p:grpSpPr>
        <p:sp>
          <p:nvSpPr>
            <p:cNvPr id="2" name="Freeform: Shape 12">
              <a:extLst>
                <a:ext uri="{FF2B5EF4-FFF2-40B4-BE49-F238E27FC236}">
                  <a16:creationId xmlns:a16="http://schemas.microsoft.com/office/drawing/2014/main" id="{B727AE74-4F9D-FAC1-B9D8-69D71F26A219}"/>
                </a:ext>
              </a:extLst>
            </p:cNvPr>
            <p:cNvSpPr/>
            <p:nvPr/>
          </p:nvSpPr>
          <p:spPr>
            <a:xfrm>
              <a:off x="1782359" y="1398580"/>
              <a:ext cx="1775607" cy="2069360"/>
            </a:xfrm>
            <a:custGeom>
              <a:avLst/>
              <a:gdLst>
                <a:gd name="connsiteX0" fmla="*/ 218985 w 2011069"/>
                <a:gd name="connsiteY0" fmla="*/ 0 h 2343776"/>
                <a:gd name="connsiteX1" fmla="*/ 1792084 w 2011069"/>
                <a:gd name="connsiteY1" fmla="*/ 0 h 2343776"/>
                <a:gd name="connsiteX2" fmla="*/ 2011069 w 2011069"/>
                <a:gd name="connsiteY2" fmla="*/ 218985 h 2343776"/>
                <a:gd name="connsiteX3" fmla="*/ 2011069 w 2011069"/>
                <a:gd name="connsiteY3" fmla="*/ 2343770 h 2343776"/>
                <a:gd name="connsiteX4" fmla="*/ 2004110 w 2011069"/>
                <a:gd name="connsiteY4" fmla="*/ 2298173 h 2343776"/>
                <a:gd name="connsiteX5" fmla="*/ 1005535 w 2011069"/>
                <a:gd name="connsiteY5" fmla="*/ 1484312 h 2343776"/>
                <a:gd name="connsiteX6" fmla="*/ 6960 w 2011069"/>
                <a:gd name="connsiteY6" fmla="*/ 2298173 h 2343776"/>
                <a:gd name="connsiteX7" fmla="*/ 0 w 2011069"/>
                <a:gd name="connsiteY7" fmla="*/ 2343776 h 2343776"/>
                <a:gd name="connsiteX8" fmla="*/ 0 w 2011069"/>
                <a:gd name="connsiteY8" fmla="*/ 218985 h 2343776"/>
                <a:gd name="connsiteX9" fmla="*/ 218985 w 2011069"/>
                <a:gd name="connsiteY9" fmla="*/ 0 h 234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6">
                  <a:moveTo>
                    <a:pt x="218985" y="0"/>
                  </a:moveTo>
                  <a:lnTo>
                    <a:pt x="1792084" y="0"/>
                  </a:lnTo>
                  <a:cubicBezTo>
                    <a:pt x="1913026" y="0"/>
                    <a:pt x="2011069" y="98043"/>
                    <a:pt x="2011069" y="218985"/>
                  </a:cubicBezTo>
                  <a:lnTo>
                    <a:pt x="2011069" y="2343770"/>
                  </a:lnTo>
                  <a:lnTo>
                    <a:pt x="2004110" y="2298173"/>
                  </a:lnTo>
                  <a:cubicBezTo>
                    <a:pt x="1909065" y="1833704"/>
                    <a:pt x="1498102" y="1484312"/>
                    <a:pt x="1005535" y="1484312"/>
                  </a:cubicBezTo>
                  <a:cubicBezTo>
                    <a:pt x="512968" y="1484312"/>
                    <a:pt x="102005" y="1833704"/>
                    <a:pt x="6960" y="2298173"/>
                  </a:cubicBezTo>
                  <a:lnTo>
                    <a:pt x="0" y="2343776"/>
                  </a:lnTo>
                  <a:lnTo>
                    <a:pt x="0" y="218985"/>
                  </a:lnTo>
                  <a:cubicBezTo>
                    <a:pt x="0" y="98043"/>
                    <a:pt x="98043" y="0"/>
                    <a:pt x="218985" y="0"/>
                  </a:cubicBezTo>
                  <a:close/>
                </a:path>
              </a:pathLst>
            </a:custGeom>
            <a:gradFill>
              <a:gsLst>
                <a:gs pos="0">
                  <a:srgbClr val="009DD9">
                    <a:lumMod val="75000"/>
                  </a:srgbClr>
                </a:gs>
                <a:gs pos="95000">
                  <a:srgbClr val="009DD9"/>
                </a:gs>
              </a:gsLst>
              <a:lin ang="5400000" scaled="1"/>
            </a:gra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6" name="CuadroTexto 5">
              <a:extLst>
                <a:ext uri="{FF2B5EF4-FFF2-40B4-BE49-F238E27FC236}">
                  <a16:creationId xmlns:a16="http://schemas.microsoft.com/office/drawing/2014/main" id="{642B5344-A660-E689-5488-158655A930D9}"/>
                </a:ext>
              </a:extLst>
            </p:cNvPr>
            <p:cNvSpPr txBox="1"/>
            <p:nvPr/>
          </p:nvSpPr>
          <p:spPr>
            <a:xfrm>
              <a:off x="1797323" y="1570110"/>
              <a:ext cx="1736627" cy="1015663"/>
            </a:xfrm>
            <a:prstGeom prst="rect">
              <a:avLst/>
            </a:prstGeom>
            <a:noFill/>
          </p:spPr>
          <p:txBody>
            <a:bodyPr wrap="square" rtlCol="0">
              <a:spAutoFit/>
            </a:bodyPr>
            <a:lstStyle/>
            <a:p>
              <a:pPr algn="ct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 </a:t>
              </a:r>
              <a:r>
                <a:rPr lang="es-ES"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colaboradores, usuarios y grupos de interés </a:t>
              </a: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desde el cumplimiento de la misión en la Clínica</a:t>
              </a:r>
              <a:endParaRPr lang="es-CO" sz="1200" dirty="0">
                <a:solidFill>
                  <a:schemeClr val="bg1"/>
                </a:solidFill>
              </a:endParaRPr>
            </a:p>
          </p:txBody>
        </p:sp>
        <p:grpSp>
          <p:nvGrpSpPr>
            <p:cNvPr id="8" name="Group 24">
              <a:extLst>
                <a:ext uri="{FF2B5EF4-FFF2-40B4-BE49-F238E27FC236}">
                  <a16:creationId xmlns:a16="http://schemas.microsoft.com/office/drawing/2014/main" id="{5D73076E-61D3-40E7-D305-92018069455E}"/>
                </a:ext>
              </a:extLst>
            </p:cNvPr>
            <p:cNvGrpSpPr/>
            <p:nvPr/>
          </p:nvGrpSpPr>
          <p:grpSpPr>
            <a:xfrm>
              <a:off x="1782359" y="2880401"/>
              <a:ext cx="1792546" cy="1793259"/>
              <a:chOff x="3404775" y="2351936"/>
              <a:chExt cx="1914715" cy="1915477"/>
            </a:xfrm>
          </p:grpSpPr>
          <p:sp>
            <p:nvSpPr>
              <p:cNvPr id="10" name="Freeform: Shape 8">
                <a:extLst>
                  <a:ext uri="{FF2B5EF4-FFF2-40B4-BE49-F238E27FC236}">
                    <a16:creationId xmlns:a16="http://schemas.microsoft.com/office/drawing/2014/main" id="{8AFD28FF-1536-3815-AFA5-513773FA6A54}"/>
                  </a:ext>
                </a:extLst>
              </p:cNvPr>
              <p:cNvSpPr/>
              <p:nvPr/>
            </p:nvSpPr>
            <p:spPr>
              <a:xfrm>
                <a:off x="3404775" y="2351936"/>
                <a:ext cx="1914715" cy="1915477"/>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solidFill>
                <a:schemeClr val="bg1">
                  <a:lumMod val="75000"/>
                </a:schemeClr>
              </a:soli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Segoe UI"/>
                </a:endParaRPr>
              </a:p>
            </p:txBody>
          </p:sp>
          <p:sp>
            <p:nvSpPr>
              <p:cNvPr id="11" name="Oval 12">
                <a:extLst>
                  <a:ext uri="{FF2B5EF4-FFF2-40B4-BE49-F238E27FC236}">
                    <a16:creationId xmlns:a16="http://schemas.microsoft.com/office/drawing/2014/main" id="{58E7D6FE-3DAB-B047-0DA1-66CAE4BA951F}"/>
                  </a:ext>
                </a:extLst>
              </p:cNvPr>
              <p:cNvSpPr/>
              <p:nvPr/>
            </p:nvSpPr>
            <p:spPr>
              <a:xfrm>
                <a:off x="3732212" y="2679754"/>
                <a:ext cx="1259840" cy="1259840"/>
              </a:xfrm>
              <a:prstGeom prst="ellipse">
                <a:avLst/>
              </a:prstGeom>
              <a:solidFill>
                <a:sysClr val="window" lastClr="FFFFFF"/>
              </a:solidFill>
              <a:ln w="25400" cap="flat" cmpd="sng" algn="ctr">
                <a:noFill/>
                <a:prstDash val="solid"/>
              </a:ln>
              <a:effectLst>
                <a:innerShdw blurRad="241300" dist="177800" dir="10800000">
                  <a:prstClr val="black">
                    <a:alpha val="15000"/>
                  </a:prstClr>
                </a:innerShdw>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Segoe UI"/>
                  <a:ea typeface="+mn-ea"/>
                  <a:cs typeface="+mn-cs"/>
                </a:endParaRPr>
              </a:p>
            </p:txBody>
          </p:sp>
        </p:grpSp>
        <p:pic>
          <p:nvPicPr>
            <p:cNvPr id="21" name="Gráfico 20">
              <a:extLst>
                <a:ext uri="{FF2B5EF4-FFF2-40B4-BE49-F238E27FC236}">
                  <a16:creationId xmlns:a16="http://schemas.microsoft.com/office/drawing/2014/main" id="{31D84072-094D-8DF4-7D21-A861907567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7258" y="3187302"/>
              <a:ext cx="1242748" cy="1242748"/>
            </a:xfrm>
            <a:prstGeom prst="rect">
              <a:avLst/>
            </a:prstGeom>
          </p:spPr>
        </p:pic>
        <p:sp>
          <p:nvSpPr>
            <p:cNvPr id="22" name="CuadroTexto 21">
              <a:extLst>
                <a:ext uri="{FF2B5EF4-FFF2-40B4-BE49-F238E27FC236}">
                  <a16:creationId xmlns:a16="http://schemas.microsoft.com/office/drawing/2014/main" id="{D4BAEF7B-17EB-A790-3A28-DC0F1D5FB9C6}"/>
                </a:ext>
              </a:extLst>
            </p:cNvPr>
            <p:cNvSpPr txBox="1"/>
            <p:nvPr/>
          </p:nvSpPr>
          <p:spPr>
            <a:xfrm>
              <a:off x="2151762" y="3373139"/>
              <a:ext cx="1053738" cy="523220"/>
            </a:xfrm>
            <a:prstGeom prst="rect">
              <a:avLst/>
            </a:prstGeom>
            <a:noFill/>
          </p:spPr>
          <p:txBody>
            <a:bodyPr wrap="square" rtlCol="0">
              <a:spAutoFit/>
            </a:bodyPr>
            <a:lstStyle/>
            <a:p>
              <a:pPr algn="ctr"/>
              <a:r>
                <a:rPr lang="es-CO" sz="1400" b="1" dirty="0">
                  <a:solidFill>
                    <a:schemeClr val="bg1"/>
                  </a:solidFill>
                </a:rPr>
                <a:t>Entrega con Sentido</a:t>
              </a:r>
            </a:p>
          </p:txBody>
        </p:sp>
        <p:pic>
          <p:nvPicPr>
            <p:cNvPr id="23" name="Gráfico 22">
              <a:extLst>
                <a:ext uri="{FF2B5EF4-FFF2-40B4-BE49-F238E27FC236}">
                  <a16:creationId xmlns:a16="http://schemas.microsoft.com/office/drawing/2014/main" id="{7104709B-3037-68EF-FB35-8F971919B6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1944" y="3926468"/>
              <a:ext cx="333375" cy="447675"/>
            </a:xfrm>
            <a:prstGeom prst="rect">
              <a:avLst/>
            </a:prstGeom>
          </p:spPr>
        </p:pic>
      </p:grpSp>
      <p:sp>
        <p:nvSpPr>
          <p:cNvPr id="24" name="CuadroTexto 23">
            <a:extLst>
              <a:ext uri="{FF2B5EF4-FFF2-40B4-BE49-F238E27FC236}">
                <a16:creationId xmlns:a16="http://schemas.microsoft.com/office/drawing/2014/main" id="{8BDEAE56-FD47-B13A-B6AF-6BD3C5192A7E}"/>
              </a:ext>
            </a:extLst>
          </p:cNvPr>
          <p:cNvSpPr txBox="1"/>
          <p:nvPr/>
        </p:nvSpPr>
        <p:spPr>
          <a:xfrm>
            <a:off x="596046" y="284934"/>
            <a:ext cx="4165173" cy="523220"/>
          </a:xfrm>
          <a:prstGeom prst="rect">
            <a:avLst/>
          </a:prstGeom>
          <a:noFill/>
        </p:spPr>
        <p:txBody>
          <a:bodyPr wrap="square" rtlCol="0">
            <a:spAutoFit/>
          </a:bodyPr>
          <a:lstStyle/>
          <a:p>
            <a:pPr algn="ctr"/>
            <a:r>
              <a:rPr lang="es-ES" sz="28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Entrega con Sentido</a:t>
            </a:r>
            <a:endParaRPr lang="es-CO" sz="2800" dirty="0">
              <a:solidFill>
                <a:schemeClr val="accent5">
                  <a:lumMod val="50000"/>
                </a:schemeClr>
              </a:solidFill>
            </a:endParaRPr>
          </a:p>
        </p:txBody>
      </p:sp>
      <p:sp>
        <p:nvSpPr>
          <p:cNvPr id="26" name="CuadroTexto 25">
            <a:extLst>
              <a:ext uri="{FF2B5EF4-FFF2-40B4-BE49-F238E27FC236}">
                <a16:creationId xmlns:a16="http://schemas.microsoft.com/office/drawing/2014/main" id="{C231B184-60D2-F939-E6E1-06689EE1B5CD}"/>
              </a:ext>
            </a:extLst>
          </p:cNvPr>
          <p:cNvSpPr txBox="1"/>
          <p:nvPr/>
        </p:nvSpPr>
        <p:spPr>
          <a:xfrm>
            <a:off x="489174" y="4950075"/>
            <a:ext cx="4272045"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Que todo tenga un valor en nosotros</a:t>
            </a:r>
            <a:r>
              <a:rPr lang="es-ES" sz="2000" b="1" dirty="0">
                <a:solidFill>
                  <a:schemeClr val="accent2">
                    <a:lumMod val="75000"/>
                  </a:schemeClr>
                </a:solidFill>
                <a:latin typeface="Calibri" panose="020F0502020204030204"/>
              </a:rPr>
              <a:t> y lo que hacemos</a:t>
            </a:r>
          </a:p>
        </p:txBody>
      </p:sp>
      <p:sp>
        <p:nvSpPr>
          <p:cNvPr id="28" name="CuadroTexto 27">
            <a:extLst>
              <a:ext uri="{FF2B5EF4-FFF2-40B4-BE49-F238E27FC236}">
                <a16:creationId xmlns:a16="http://schemas.microsoft.com/office/drawing/2014/main" id="{EC39B176-7286-0F80-7438-60BD8D6ECC74}"/>
              </a:ext>
            </a:extLst>
          </p:cNvPr>
          <p:cNvSpPr txBox="1"/>
          <p:nvPr/>
        </p:nvSpPr>
        <p:spPr>
          <a:xfrm>
            <a:off x="5555875" y="546544"/>
            <a:ext cx="5682142"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Defina un comportamiento que evidencie la Entrega con Sentido</a:t>
            </a:r>
            <a:endPar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pic>
        <p:nvPicPr>
          <p:cNvPr id="30" name="Imagen 29" descr="Código QR&#10;&#10;Descripción generada automáticamente">
            <a:extLst>
              <a:ext uri="{FF2B5EF4-FFF2-40B4-BE49-F238E27FC236}">
                <a16:creationId xmlns:a16="http://schemas.microsoft.com/office/drawing/2014/main" id="{1C217F6B-9C7F-EF76-90AD-7B15046362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0125" y="1638667"/>
            <a:ext cx="3914407" cy="3914407"/>
          </a:xfrm>
          <a:prstGeom prst="rect">
            <a:avLst/>
          </a:prstGeom>
        </p:spPr>
      </p:pic>
      <p:pic>
        <p:nvPicPr>
          <p:cNvPr id="32" name="Imagen 31" descr="Logotipo, nombre de la empresa&#10;&#10;Descripción generada automáticamente">
            <a:extLst>
              <a:ext uri="{FF2B5EF4-FFF2-40B4-BE49-F238E27FC236}">
                <a16:creationId xmlns:a16="http://schemas.microsoft.com/office/drawing/2014/main" id="{FC70029C-35E0-9A48-7C49-C34C843FC4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754" t="17280" r="14310" b="10056"/>
          <a:stretch/>
        </p:blipFill>
        <p:spPr>
          <a:xfrm>
            <a:off x="424710" y="6200237"/>
            <a:ext cx="1432491" cy="644309"/>
          </a:xfrm>
          <a:prstGeom prst="rect">
            <a:avLst/>
          </a:prstGeom>
        </p:spPr>
      </p:pic>
      <p:pic>
        <p:nvPicPr>
          <p:cNvPr id="33" name="Imagen 32" descr="Logotipo, nombre de la empresa&#10;&#10;Descripción generada automáticamente">
            <a:extLst>
              <a:ext uri="{FF2B5EF4-FFF2-40B4-BE49-F238E27FC236}">
                <a16:creationId xmlns:a16="http://schemas.microsoft.com/office/drawing/2014/main" id="{5436799D-8209-0B97-9770-CFD6BE3FC2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7468" y="6003312"/>
            <a:ext cx="1446115" cy="849725"/>
          </a:xfrm>
          <a:prstGeom prst="rect">
            <a:avLst/>
          </a:prstGeom>
        </p:spPr>
      </p:pic>
    </p:spTree>
    <p:extLst>
      <p:ext uri="{BB962C8B-B14F-4D97-AF65-F5344CB8AC3E}">
        <p14:creationId xmlns:p14="http://schemas.microsoft.com/office/powerpoint/2010/main" val="181825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96">
            <a:extLst>
              <a:ext uri="{FF2B5EF4-FFF2-40B4-BE49-F238E27FC236}">
                <a16:creationId xmlns:a16="http://schemas.microsoft.com/office/drawing/2014/main" id="{9397D48C-CEB1-7506-2442-0E69A419E6EB}"/>
              </a:ext>
            </a:extLst>
          </p:cNvPr>
          <p:cNvSpPr txBox="1"/>
          <p:nvPr/>
        </p:nvSpPr>
        <p:spPr>
          <a:xfrm>
            <a:off x="9587798" y="3518319"/>
            <a:ext cx="1345392" cy="338554"/>
          </a:xfrm>
          <a:prstGeom prst="rect">
            <a:avLst/>
          </a:prstGeom>
          <a:noFill/>
        </p:spPr>
        <p:txBody>
          <a:bodyPr wrap="square" lIns="0" tIns="0" rIns="0" bIns="0" rtlCol="0" anchor="b">
            <a:spAutoFit/>
          </a:bodyPr>
          <a:lstStyle/>
          <a:p>
            <a:pPr algn="ctr"/>
            <a:r>
              <a:rPr lang="es-CO" sz="1100" b="1" kern="0" dirty="0">
                <a:solidFill>
                  <a:schemeClr val="bg1"/>
                </a:solidFill>
                <a:ea typeface="Calibri Light" charset="0"/>
                <a:cs typeface="Calibri Light" charset="0"/>
              </a:rPr>
              <a:t>Eje Gestión Clinica, Excelente y Segura</a:t>
            </a:r>
            <a:endParaRPr lang="es-CO" sz="1100" b="1" dirty="0">
              <a:solidFill>
                <a:schemeClr val="bg1"/>
              </a:solidFill>
              <a:ea typeface="Calibri Light" charset="0"/>
              <a:cs typeface="Calibri Light" charset="0"/>
            </a:endParaRPr>
          </a:p>
        </p:txBody>
      </p:sp>
      <p:pic>
        <p:nvPicPr>
          <p:cNvPr id="4" name="Imagen 3">
            <a:extLst>
              <a:ext uri="{FF2B5EF4-FFF2-40B4-BE49-F238E27FC236}">
                <a16:creationId xmlns:a16="http://schemas.microsoft.com/office/drawing/2014/main" id="{2C21ADAC-C93F-E37A-B3AD-8F10CC205AE4}"/>
              </a:ext>
            </a:extLst>
          </p:cNvPr>
          <p:cNvPicPr>
            <a:picLocks noChangeAspect="1"/>
          </p:cNvPicPr>
          <p:nvPr/>
        </p:nvPicPr>
        <p:blipFill>
          <a:blip r:embed="rId2"/>
          <a:stretch>
            <a:fillRect/>
          </a:stretch>
        </p:blipFill>
        <p:spPr>
          <a:xfrm>
            <a:off x="1550126" y="0"/>
            <a:ext cx="10641873" cy="6858000"/>
          </a:xfrm>
          <a:prstGeom prst="rect">
            <a:avLst/>
          </a:prstGeom>
        </p:spPr>
      </p:pic>
      <p:sp>
        <p:nvSpPr>
          <p:cNvPr id="5" name="Oval 36">
            <a:extLst>
              <a:ext uri="{FF2B5EF4-FFF2-40B4-BE49-F238E27FC236}">
                <a16:creationId xmlns:a16="http://schemas.microsoft.com/office/drawing/2014/main" id="{EB70FD8F-A1EA-9FAD-9527-37B3A34C27D5}"/>
              </a:ext>
            </a:extLst>
          </p:cNvPr>
          <p:cNvSpPr/>
          <p:nvPr/>
        </p:nvSpPr>
        <p:spPr>
          <a:xfrm>
            <a:off x="255114" y="265062"/>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 name="Group 37">
            <a:extLst>
              <a:ext uri="{FF2B5EF4-FFF2-40B4-BE49-F238E27FC236}">
                <a16:creationId xmlns:a16="http://schemas.microsoft.com/office/drawing/2014/main" id="{12EC538F-5C2B-82A4-9084-3BA56E4C0CB2}"/>
              </a:ext>
            </a:extLst>
          </p:cNvPr>
          <p:cNvGrpSpPr/>
          <p:nvPr/>
        </p:nvGrpSpPr>
        <p:grpSpPr>
          <a:xfrm flipH="1">
            <a:off x="183887" y="146426"/>
            <a:ext cx="1128117" cy="1128115"/>
            <a:chOff x="9461596" y="1229846"/>
            <a:chExt cx="1424118" cy="1424116"/>
          </a:xfrm>
        </p:grpSpPr>
        <p:sp>
          <p:nvSpPr>
            <p:cNvPr id="7" name="Oval 17">
              <a:extLst>
                <a:ext uri="{FF2B5EF4-FFF2-40B4-BE49-F238E27FC236}">
                  <a16:creationId xmlns:a16="http://schemas.microsoft.com/office/drawing/2014/main" id="{DDCB4906-22BE-B1B8-76A9-2017110895CA}"/>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4"/>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17">
              <a:extLst>
                <a:ext uri="{FF2B5EF4-FFF2-40B4-BE49-F238E27FC236}">
                  <a16:creationId xmlns:a16="http://schemas.microsoft.com/office/drawing/2014/main" id="{7486AB5F-D2A1-938E-754A-3B60D51E2B03}"/>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4"/>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9" name="Picture 14" descr="Responsabilidad social - Iconos gratis de social">
            <a:extLst>
              <a:ext uri="{FF2B5EF4-FFF2-40B4-BE49-F238E27FC236}">
                <a16:creationId xmlns:a16="http://schemas.microsoft.com/office/drawing/2014/main" id="{E98293C4-65D7-53B1-925A-974F09446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37" y="443940"/>
            <a:ext cx="575541" cy="5755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6">
            <a:extLst>
              <a:ext uri="{FF2B5EF4-FFF2-40B4-BE49-F238E27FC236}">
                <a16:creationId xmlns:a16="http://schemas.microsoft.com/office/drawing/2014/main" id="{4BC49F54-9DD0-7347-F85A-C0B4879D35BA}"/>
              </a:ext>
            </a:extLst>
          </p:cNvPr>
          <p:cNvSpPr txBox="1"/>
          <p:nvPr/>
        </p:nvSpPr>
        <p:spPr>
          <a:xfrm>
            <a:off x="75249" y="1455041"/>
            <a:ext cx="1345392" cy="338554"/>
          </a:xfrm>
          <a:prstGeom prst="rect">
            <a:avLst/>
          </a:prstGeom>
          <a:noFill/>
        </p:spPr>
        <p:txBody>
          <a:bodyPr wrap="square" lIns="0" tIns="0" rIns="0" bIns="0" rtlCol="0" anchor="b">
            <a:spAutoFit/>
          </a:bodyPr>
          <a:lstStyle/>
          <a:p>
            <a:pPr algn="ctr"/>
            <a:r>
              <a:rPr lang="es-CO" sz="1100" b="1" kern="0" dirty="0">
                <a:solidFill>
                  <a:schemeClr val="tx2"/>
                </a:solidFill>
                <a:ea typeface="Calibri Light" charset="0"/>
                <a:cs typeface="Calibri Light" charset="0"/>
              </a:rPr>
              <a:t>Eje  Responsabilidad Social Empresarial</a:t>
            </a:r>
            <a:endParaRPr lang="es-CO" sz="1100" b="1" dirty="0">
              <a:solidFill>
                <a:schemeClr val="tx2"/>
              </a:solidFill>
              <a:ea typeface="Calibri Light" charset="0"/>
              <a:cs typeface="Calibri Light" charset="0"/>
            </a:endParaRPr>
          </a:p>
        </p:txBody>
      </p:sp>
      <p:sp>
        <p:nvSpPr>
          <p:cNvPr id="11" name="Oval 54">
            <a:extLst>
              <a:ext uri="{FF2B5EF4-FFF2-40B4-BE49-F238E27FC236}">
                <a16:creationId xmlns:a16="http://schemas.microsoft.com/office/drawing/2014/main" id="{4CC9BD7E-CB68-E288-18A4-D0D7D7AEC40D}"/>
              </a:ext>
            </a:extLst>
          </p:cNvPr>
          <p:cNvSpPr/>
          <p:nvPr/>
        </p:nvSpPr>
        <p:spPr>
          <a:xfrm>
            <a:off x="280770" y="2071429"/>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2" name="Group 55">
            <a:extLst>
              <a:ext uri="{FF2B5EF4-FFF2-40B4-BE49-F238E27FC236}">
                <a16:creationId xmlns:a16="http://schemas.microsoft.com/office/drawing/2014/main" id="{5716E1A8-8DFB-5C5D-3257-56B18F97B03D}"/>
              </a:ext>
            </a:extLst>
          </p:cNvPr>
          <p:cNvGrpSpPr/>
          <p:nvPr/>
        </p:nvGrpSpPr>
        <p:grpSpPr>
          <a:xfrm flipH="1">
            <a:off x="187783" y="2006732"/>
            <a:ext cx="1128117" cy="1128115"/>
            <a:chOff x="9461596" y="1229846"/>
            <a:chExt cx="1424118" cy="1424116"/>
          </a:xfrm>
        </p:grpSpPr>
        <p:sp>
          <p:nvSpPr>
            <p:cNvPr id="18" name="Oval 17">
              <a:extLst>
                <a:ext uri="{FF2B5EF4-FFF2-40B4-BE49-F238E27FC236}">
                  <a16:creationId xmlns:a16="http://schemas.microsoft.com/office/drawing/2014/main" id="{316511B2-0126-A287-4702-B0806BC80553}"/>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2"/>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7">
              <a:extLst>
                <a:ext uri="{FF2B5EF4-FFF2-40B4-BE49-F238E27FC236}">
                  <a16:creationId xmlns:a16="http://schemas.microsoft.com/office/drawing/2014/main" id="{3F5AEA67-7BBD-683E-BFB4-592D3F5985B3}"/>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20" name="Picture 4" descr="Infocate">
            <a:extLst>
              <a:ext uri="{FF2B5EF4-FFF2-40B4-BE49-F238E27FC236}">
                <a16:creationId xmlns:a16="http://schemas.microsoft.com/office/drawing/2014/main" id="{AA525543-0E6A-7196-2CC8-C2B4489A98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34"/>
          <a:stretch/>
        </p:blipFill>
        <p:spPr bwMode="auto">
          <a:xfrm>
            <a:off x="465916" y="2367009"/>
            <a:ext cx="541674" cy="40755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96">
            <a:extLst>
              <a:ext uri="{FF2B5EF4-FFF2-40B4-BE49-F238E27FC236}">
                <a16:creationId xmlns:a16="http://schemas.microsoft.com/office/drawing/2014/main" id="{B6AFBDCB-2B78-2302-B4CB-E78288262406}"/>
              </a:ext>
            </a:extLst>
          </p:cNvPr>
          <p:cNvSpPr txBox="1"/>
          <p:nvPr/>
        </p:nvSpPr>
        <p:spPr>
          <a:xfrm>
            <a:off x="158256" y="3179765"/>
            <a:ext cx="1345392" cy="338554"/>
          </a:xfrm>
          <a:prstGeom prst="rect">
            <a:avLst/>
          </a:prstGeom>
          <a:noFill/>
        </p:spPr>
        <p:txBody>
          <a:bodyPr wrap="square" lIns="0" tIns="0" rIns="0" bIns="0" rtlCol="0" anchor="b">
            <a:spAutoFit/>
          </a:bodyPr>
          <a:lstStyle/>
          <a:p>
            <a:pPr algn="ctr"/>
            <a:r>
              <a:rPr lang="es-CO" sz="1100" b="1" kern="0" dirty="0">
                <a:solidFill>
                  <a:schemeClr val="tx2"/>
                </a:solidFill>
                <a:ea typeface="Calibri Light" charset="0"/>
                <a:cs typeface="Calibri Light" charset="0"/>
              </a:rPr>
              <a:t>Eje Humanización de la atención y ACP</a:t>
            </a:r>
            <a:endParaRPr lang="es-CO" sz="1100" b="1" dirty="0">
              <a:solidFill>
                <a:schemeClr val="tx2"/>
              </a:solidFill>
              <a:ea typeface="Calibri Light" charset="0"/>
              <a:cs typeface="Calibri Light" charset="0"/>
            </a:endParaRPr>
          </a:p>
        </p:txBody>
      </p:sp>
      <p:sp>
        <p:nvSpPr>
          <p:cNvPr id="22" name="Oval 18">
            <a:extLst>
              <a:ext uri="{FF2B5EF4-FFF2-40B4-BE49-F238E27FC236}">
                <a16:creationId xmlns:a16="http://schemas.microsoft.com/office/drawing/2014/main" id="{9D3B9DE6-977A-F80B-DE92-3A43F7EACD62}"/>
              </a:ext>
            </a:extLst>
          </p:cNvPr>
          <p:cNvSpPr/>
          <p:nvPr/>
        </p:nvSpPr>
        <p:spPr>
          <a:xfrm>
            <a:off x="293761" y="4176861"/>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3" name="Group 22">
            <a:extLst>
              <a:ext uri="{FF2B5EF4-FFF2-40B4-BE49-F238E27FC236}">
                <a16:creationId xmlns:a16="http://schemas.microsoft.com/office/drawing/2014/main" id="{8982332B-CAAD-9CEB-040F-64C85A21BB53}"/>
              </a:ext>
            </a:extLst>
          </p:cNvPr>
          <p:cNvGrpSpPr/>
          <p:nvPr/>
        </p:nvGrpSpPr>
        <p:grpSpPr>
          <a:xfrm flipH="1">
            <a:off x="183888" y="4081534"/>
            <a:ext cx="1128117" cy="1128115"/>
            <a:chOff x="9461596" y="1229846"/>
            <a:chExt cx="1424118" cy="1424116"/>
          </a:xfrm>
        </p:grpSpPr>
        <p:sp>
          <p:nvSpPr>
            <p:cNvPr id="24" name="Oval 17">
              <a:extLst>
                <a:ext uri="{FF2B5EF4-FFF2-40B4-BE49-F238E27FC236}">
                  <a16:creationId xmlns:a16="http://schemas.microsoft.com/office/drawing/2014/main" id="{23A04A76-12A7-D4DC-2E75-835D102899E1}"/>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6"/>
                  </a:gs>
                  <a:gs pos="100000">
                    <a:schemeClr val="accent5"/>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17">
              <a:extLst>
                <a:ext uri="{FF2B5EF4-FFF2-40B4-BE49-F238E27FC236}">
                  <a16:creationId xmlns:a16="http://schemas.microsoft.com/office/drawing/2014/main" id="{11D8B86E-E4B3-BA02-3A25-1096BCDA2C35}"/>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6"/>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6" name="TextBox 96">
            <a:extLst>
              <a:ext uri="{FF2B5EF4-FFF2-40B4-BE49-F238E27FC236}">
                <a16:creationId xmlns:a16="http://schemas.microsoft.com/office/drawing/2014/main" id="{60687FD0-3939-55CE-B503-C0ECC4C2756E}"/>
              </a:ext>
            </a:extLst>
          </p:cNvPr>
          <p:cNvSpPr txBox="1"/>
          <p:nvPr/>
        </p:nvSpPr>
        <p:spPr>
          <a:xfrm>
            <a:off x="115437" y="5358318"/>
            <a:ext cx="1265020" cy="338554"/>
          </a:xfrm>
          <a:prstGeom prst="rect">
            <a:avLst/>
          </a:prstGeom>
          <a:noFill/>
        </p:spPr>
        <p:txBody>
          <a:bodyPr wrap="square" lIns="0" tIns="0" rIns="0" bIns="0" rtlCol="0" anchor="b">
            <a:spAutoFit/>
          </a:bodyPr>
          <a:lstStyle/>
          <a:p>
            <a:pPr algn="ctr"/>
            <a:r>
              <a:rPr lang="es-CO" sz="1100" b="1" kern="0" dirty="0">
                <a:solidFill>
                  <a:schemeClr val="tx2"/>
                </a:solidFill>
                <a:cs typeface="Calibri Light" charset="0"/>
              </a:rPr>
              <a:t>Eje Transformación Cultural</a:t>
            </a:r>
          </a:p>
        </p:txBody>
      </p:sp>
      <p:pic>
        <p:nvPicPr>
          <p:cNvPr id="27" name="Imagen 26" descr="Icono&#10;&#10;Descripción generada automáticamente">
            <a:extLst>
              <a:ext uri="{FF2B5EF4-FFF2-40B4-BE49-F238E27FC236}">
                <a16:creationId xmlns:a16="http://schemas.microsoft.com/office/drawing/2014/main" id="{CA76D15F-F8C6-DD95-5260-8B64CE7BE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02" y="4253128"/>
            <a:ext cx="832104" cy="832104"/>
          </a:xfrm>
          <a:prstGeom prst="rect">
            <a:avLst/>
          </a:prstGeom>
        </p:spPr>
      </p:pic>
    </p:spTree>
    <p:extLst>
      <p:ext uri="{BB962C8B-B14F-4D97-AF65-F5344CB8AC3E}">
        <p14:creationId xmlns:p14="http://schemas.microsoft.com/office/powerpoint/2010/main" val="1461938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8">
            <a:extLst>
              <a:ext uri="{FF2B5EF4-FFF2-40B4-BE49-F238E27FC236}">
                <a16:creationId xmlns:a16="http://schemas.microsoft.com/office/drawing/2014/main" id="{05DD1BB7-50A8-0F0A-9AE3-276A73EE46D4}"/>
              </a:ext>
            </a:extLst>
          </p:cNvPr>
          <p:cNvSpPr/>
          <p:nvPr/>
        </p:nvSpPr>
        <p:spPr>
          <a:xfrm>
            <a:off x="8775608" y="1078456"/>
            <a:ext cx="1833169" cy="1833899"/>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solidFill>
            <a:srgbClr val="007DAC"/>
          </a:soli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Segoe UI"/>
            </a:endParaRPr>
          </a:p>
        </p:txBody>
      </p:sp>
      <p:sp>
        <p:nvSpPr>
          <p:cNvPr id="2" name="Rectángulo 1">
            <a:extLst>
              <a:ext uri="{FF2B5EF4-FFF2-40B4-BE49-F238E27FC236}">
                <a16:creationId xmlns:a16="http://schemas.microsoft.com/office/drawing/2014/main" id="{397C5200-AA25-AA4F-6A69-C2D87C3733C4}"/>
              </a:ext>
            </a:extLst>
          </p:cNvPr>
          <p:cNvSpPr/>
          <p:nvPr/>
        </p:nvSpPr>
        <p:spPr>
          <a:xfrm>
            <a:off x="-53989" y="0"/>
            <a:ext cx="7245531" cy="687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CuadroTexto 42">
            <a:extLst>
              <a:ext uri="{FF2B5EF4-FFF2-40B4-BE49-F238E27FC236}">
                <a16:creationId xmlns:a16="http://schemas.microsoft.com/office/drawing/2014/main" id="{B909B91B-8C19-C23E-A6C3-81BCBE5F8741}"/>
              </a:ext>
            </a:extLst>
          </p:cNvPr>
          <p:cNvSpPr txBox="1"/>
          <p:nvPr/>
        </p:nvSpPr>
        <p:spPr>
          <a:xfrm>
            <a:off x="7658697" y="449680"/>
            <a:ext cx="4165173" cy="523220"/>
          </a:xfrm>
          <a:prstGeom prst="rect">
            <a:avLst/>
          </a:prstGeom>
          <a:noFill/>
        </p:spPr>
        <p:txBody>
          <a:bodyPr wrap="square" rtlCol="0">
            <a:spAutoFit/>
          </a:bodyPr>
          <a:lstStyle/>
          <a:p>
            <a:pPr algn="ctr"/>
            <a:r>
              <a:rPr lang="es-ES" sz="2800" b="1" dirty="0">
                <a:solidFill>
                  <a:schemeClr val="accent5">
                    <a:lumMod val="50000"/>
                  </a:schemeClr>
                </a:solidFill>
                <a:latin typeface="Arial" panose="020B0604020202020204" pitchFamily="34" charset="0"/>
                <a:cs typeface="Times New Roman" panose="02020603050405020304" pitchFamily="18" charset="0"/>
              </a:rPr>
              <a:t>Compromiso Social</a:t>
            </a:r>
            <a:endParaRPr lang="es-CO" sz="2800" dirty="0">
              <a:solidFill>
                <a:schemeClr val="accent5">
                  <a:lumMod val="50000"/>
                </a:schemeClr>
              </a:solidFill>
            </a:endParaRPr>
          </a:p>
        </p:txBody>
      </p:sp>
      <p:sp>
        <p:nvSpPr>
          <p:cNvPr id="16" name="CuadroTexto 15">
            <a:extLst>
              <a:ext uri="{FF2B5EF4-FFF2-40B4-BE49-F238E27FC236}">
                <a16:creationId xmlns:a16="http://schemas.microsoft.com/office/drawing/2014/main" id="{F76ED09B-2A1E-1B4B-293B-DE67198B978F}"/>
              </a:ext>
            </a:extLst>
          </p:cNvPr>
          <p:cNvSpPr txBox="1"/>
          <p:nvPr/>
        </p:nvSpPr>
        <p:spPr>
          <a:xfrm>
            <a:off x="8638576" y="3396854"/>
            <a:ext cx="2107235" cy="1232413"/>
          </a:xfrm>
          <a:prstGeom prst="rect">
            <a:avLst/>
          </a:prstGeom>
          <a:noFill/>
        </p:spPr>
        <p:txBody>
          <a:bodyPr wrap="square" rtlCol="0">
            <a:spAutoFit/>
          </a:bodyPr>
          <a:lstStyle/>
          <a:p>
            <a:pPr algn="ctr"/>
            <a:r>
              <a:rPr lang="es-E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Amor que acompaña y servicio que alivia</a:t>
            </a: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cuidado a los enfermos desde nuestra filosofía</a:t>
            </a:r>
            <a:endParaRPr lang="es-CO" sz="1200" dirty="0">
              <a:solidFill>
                <a:schemeClr val="bg1"/>
              </a:solidFill>
            </a:endParaRPr>
          </a:p>
        </p:txBody>
      </p:sp>
      <p:sp>
        <p:nvSpPr>
          <p:cNvPr id="60" name="CuadroTexto 59">
            <a:extLst>
              <a:ext uri="{FF2B5EF4-FFF2-40B4-BE49-F238E27FC236}">
                <a16:creationId xmlns:a16="http://schemas.microsoft.com/office/drawing/2014/main" id="{0EF2DB7A-2BAC-468B-F643-AD34B10AA416}"/>
              </a:ext>
            </a:extLst>
          </p:cNvPr>
          <p:cNvSpPr txBox="1"/>
          <p:nvPr/>
        </p:nvSpPr>
        <p:spPr>
          <a:xfrm>
            <a:off x="313645" y="770982"/>
            <a:ext cx="5982019"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 Hacer que en el otro también pueda latir aquello que a mi me impacta, aquello que a mi me significa, aquello que a mi me predica”</a:t>
            </a:r>
          </a:p>
        </p:txBody>
      </p:sp>
      <p:sp>
        <p:nvSpPr>
          <p:cNvPr id="61" name="CuadroTexto 60">
            <a:extLst>
              <a:ext uri="{FF2B5EF4-FFF2-40B4-BE49-F238E27FC236}">
                <a16:creationId xmlns:a16="http://schemas.microsoft.com/office/drawing/2014/main" id="{8E79C9EF-58B9-9EF0-DE6F-A030C9424A04}"/>
              </a:ext>
            </a:extLst>
          </p:cNvPr>
          <p:cNvSpPr txBox="1"/>
          <p:nvPr/>
        </p:nvSpPr>
        <p:spPr>
          <a:xfrm>
            <a:off x="332549" y="1502696"/>
            <a:ext cx="5509718" cy="156966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“Pasión por lo que hacemos para ser movilizadores de la sociedad”</a:t>
            </a:r>
          </a:p>
          <a:p>
            <a:pPr marR="0" lvl="0" algn="just" defTabSz="914400" rtl="0" eaLnBrk="1" fontAlgn="auto" latinLnBrk="0" hangingPunct="1">
              <a:lnSpc>
                <a:spcPct val="100000"/>
              </a:lnSpc>
              <a:spcBef>
                <a:spcPts val="0"/>
              </a:spcBef>
              <a:spcAft>
                <a:spcPts val="0"/>
              </a:spcAft>
              <a:buClrTx/>
              <a:buSzTx/>
              <a:tabLst/>
              <a:defRPr/>
            </a:pPr>
            <a:endParaRPr lang="es-ES" sz="1600" b="1" dirty="0">
              <a:solidFill>
                <a:schemeClr val="tx2"/>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Todos Somos Constructores.</a:t>
            </a:r>
          </a:p>
          <a:p>
            <a:pPr marR="0" lvl="0" algn="just" defTabSz="914400" rtl="0" eaLnBrk="1" fontAlgn="auto" latinLnBrk="0" hangingPunct="1">
              <a:lnSpc>
                <a:spcPct val="100000"/>
              </a:lnSpc>
              <a:spcBef>
                <a:spcPts val="0"/>
              </a:spcBef>
              <a:spcAft>
                <a:spcPts val="0"/>
              </a:spcAft>
              <a:buClrTx/>
              <a:buSzTx/>
              <a:tabLst/>
              <a:defRPr/>
            </a:pPr>
            <a:endParaRPr lang="es-ES" sz="1600" b="1" dirty="0">
              <a:solidFill>
                <a:schemeClr val="tx2"/>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Generar convivencia en lo pequeño y en los colectivos.</a:t>
            </a:r>
          </a:p>
        </p:txBody>
      </p:sp>
      <p:sp>
        <p:nvSpPr>
          <p:cNvPr id="62" name="CuadroTexto 61">
            <a:extLst>
              <a:ext uri="{FF2B5EF4-FFF2-40B4-BE49-F238E27FC236}">
                <a16:creationId xmlns:a16="http://schemas.microsoft.com/office/drawing/2014/main" id="{7BB8A488-D091-5959-67A5-16B2947F7058}"/>
              </a:ext>
            </a:extLst>
          </p:cNvPr>
          <p:cNvSpPr txBox="1"/>
          <p:nvPr/>
        </p:nvSpPr>
        <p:spPr>
          <a:xfrm>
            <a:off x="7353286" y="4629267"/>
            <a:ext cx="4649484" cy="83099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s-ES" sz="2400" b="1" i="0" u="none" strike="noStrike" kern="1200" cap="none" spc="0" normalizeH="0" baseline="0" noProof="0" dirty="0">
                <a:ln>
                  <a:noFill/>
                </a:ln>
                <a:solidFill>
                  <a:schemeClr val="accent2">
                    <a:lumMod val="75000"/>
                  </a:schemeClr>
                </a:solidFill>
                <a:effectLst/>
                <a:uLnTx/>
                <a:uFillTx/>
                <a:latin typeface="Calibri" panose="020F0502020204030204"/>
              </a:rPr>
              <a:t>COMPRO</a:t>
            </a:r>
            <a:r>
              <a:rPr lang="es-ES" sz="2400" b="1" dirty="0">
                <a:solidFill>
                  <a:schemeClr val="accent2">
                    <a:lumMod val="75000"/>
                  </a:schemeClr>
                </a:solidFill>
                <a:latin typeface="Calibri" panose="020F0502020204030204"/>
              </a:rPr>
              <a:t>MISO QUE MOVILIZA LA SOCIEDAD</a:t>
            </a:r>
            <a:endParaRPr kumimoji="0" lang="es-ES" sz="2400" b="1" i="0" u="none" strike="noStrike" kern="1200" cap="none" spc="0" normalizeH="0" baseline="0" noProof="0" dirty="0">
              <a:ln>
                <a:noFill/>
              </a:ln>
              <a:solidFill>
                <a:schemeClr val="accent2">
                  <a:lumMod val="75000"/>
                </a:schemeClr>
              </a:solidFill>
              <a:effectLst/>
              <a:uLnTx/>
              <a:uFillTx/>
              <a:latin typeface="Calibri" panose="020F0502020204030204"/>
            </a:endParaRPr>
          </a:p>
        </p:txBody>
      </p:sp>
      <p:sp>
        <p:nvSpPr>
          <p:cNvPr id="64" name="CuadroTexto 63">
            <a:extLst>
              <a:ext uri="{FF2B5EF4-FFF2-40B4-BE49-F238E27FC236}">
                <a16:creationId xmlns:a16="http://schemas.microsoft.com/office/drawing/2014/main" id="{B7BAFB2A-889C-37DB-AC2F-D965A29219EC}"/>
              </a:ext>
            </a:extLst>
          </p:cNvPr>
          <p:cNvSpPr txBox="1"/>
          <p:nvPr/>
        </p:nvSpPr>
        <p:spPr>
          <a:xfrm>
            <a:off x="226555" y="188070"/>
            <a:ext cx="2765687" cy="523220"/>
          </a:xfrm>
          <a:prstGeom prst="rect">
            <a:avLst/>
          </a:prstGeom>
          <a:noFill/>
        </p:spPr>
        <p:txBody>
          <a:bodyPr wrap="square" rtlCol="0">
            <a:spAutoFit/>
          </a:bodyPr>
          <a:lstStyle/>
          <a:p>
            <a:r>
              <a:rPr lang="es-ES" sz="28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Características</a:t>
            </a:r>
            <a:endParaRPr lang="es-CO" sz="2800" dirty="0">
              <a:solidFill>
                <a:schemeClr val="tx2"/>
              </a:solidFill>
            </a:endParaRPr>
          </a:p>
        </p:txBody>
      </p:sp>
      <p:sp>
        <p:nvSpPr>
          <p:cNvPr id="3" name="Freeform: Shape 37">
            <a:extLst>
              <a:ext uri="{FF2B5EF4-FFF2-40B4-BE49-F238E27FC236}">
                <a16:creationId xmlns:a16="http://schemas.microsoft.com/office/drawing/2014/main" id="{0E180BC9-36DD-1A1A-EF07-8973D0011BAB}"/>
              </a:ext>
            </a:extLst>
          </p:cNvPr>
          <p:cNvSpPr/>
          <p:nvPr/>
        </p:nvSpPr>
        <p:spPr>
          <a:xfrm>
            <a:off x="8817390" y="2370927"/>
            <a:ext cx="1775607" cy="2069358"/>
          </a:xfrm>
          <a:custGeom>
            <a:avLst/>
            <a:gdLst>
              <a:gd name="connsiteX0" fmla="*/ 0 w 2011069"/>
              <a:gd name="connsiteY0" fmla="*/ 0 h 2343774"/>
              <a:gd name="connsiteX1" fmla="*/ 6960 w 2011069"/>
              <a:gd name="connsiteY1" fmla="*/ 45603 h 2343774"/>
              <a:gd name="connsiteX2" fmla="*/ 1005535 w 2011069"/>
              <a:gd name="connsiteY2" fmla="*/ 859464 h 2343774"/>
              <a:gd name="connsiteX3" fmla="*/ 2004110 w 2011069"/>
              <a:gd name="connsiteY3" fmla="*/ 45603 h 2343774"/>
              <a:gd name="connsiteX4" fmla="*/ 2011069 w 2011069"/>
              <a:gd name="connsiteY4" fmla="*/ 6 h 2343774"/>
              <a:gd name="connsiteX5" fmla="*/ 2011069 w 2011069"/>
              <a:gd name="connsiteY5" fmla="*/ 2124789 h 2343774"/>
              <a:gd name="connsiteX6" fmla="*/ 1792084 w 2011069"/>
              <a:gd name="connsiteY6" fmla="*/ 2343774 h 2343774"/>
              <a:gd name="connsiteX7" fmla="*/ 218985 w 2011069"/>
              <a:gd name="connsiteY7" fmla="*/ 2343774 h 2343774"/>
              <a:gd name="connsiteX8" fmla="*/ 0 w 2011069"/>
              <a:gd name="connsiteY8" fmla="*/ 2124789 h 2343774"/>
              <a:gd name="connsiteX9" fmla="*/ 0 w 2011069"/>
              <a:gd name="connsiteY9" fmla="*/ 0 h 23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4">
                <a:moveTo>
                  <a:pt x="0" y="0"/>
                </a:moveTo>
                <a:lnTo>
                  <a:pt x="6960" y="45603"/>
                </a:lnTo>
                <a:cubicBezTo>
                  <a:pt x="102005" y="510073"/>
                  <a:pt x="512968" y="859464"/>
                  <a:pt x="1005535" y="859464"/>
                </a:cubicBezTo>
                <a:cubicBezTo>
                  <a:pt x="1498102" y="859464"/>
                  <a:pt x="1909065" y="510073"/>
                  <a:pt x="2004110" y="45603"/>
                </a:cubicBezTo>
                <a:lnTo>
                  <a:pt x="2011069" y="6"/>
                </a:lnTo>
                <a:lnTo>
                  <a:pt x="2011069" y="2124789"/>
                </a:lnTo>
                <a:cubicBezTo>
                  <a:pt x="2011069" y="2245731"/>
                  <a:pt x="1913026" y="2343774"/>
                  <a:pt x="1792084" y="2343774"/>
                </a:cubicBezTo>
                <a:lnTo>
                  <a:pt x="218985" y="2343774"/>
                </a:lnTo>
                <a:cubicBezTo>
                  <a:pt x="98043" y="2343774"/>
                  <a:pt x="0" y="2245731"/>
                  <a:pt x="0" y="2124789"/>
                </a:cubicBezTo>
                <a:lnTo>
                  <a:pt x="0" y="0"/>
                </a:lnTo>
                <a:close/>
              </a:path>
            </a:pathLst>
          </a:custGeom>
          <a:solidFill>
            <a:srgbClr val="007DAC"/>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4" name="CuadroTexto 3">
            <a:extLst>
              <a:ext uri="{FF2B5EF4-FFF2-40B4-BE49-F238E27FC236}">
                <a16:creationId xmlns:a16="http://schemas.microsoft.com/office/drawing/2014/main" id="{D7426DDA-E90C-3E1B-AA4B-9FDADCDA4A51}"/>
              </a:ext>
            </a:extLst>
          </p:cNvPr>
          <p:cNvSpPr txBox="1"/>
          <p:nvPr/>
        </p:nvSpPr>
        <p:spPr>
          <a:xfrm>
            <a:off x="8836879" y="3393433"/>
            <a:ext cx="1736627" cy="646331"/>
          </a:xfrm>
          <a:prstGeom prst="rect">
            <a:avLst/>
          </a:prstGeom>
          <a:noFill/>
        </p:spPr>
        <p:txBody>
          <a:bodyPr wrap="square" rtlCol="0">
            <a:spAutoFit/>
          </a:bodyPr>
          <a:lstStyle/>
          <a:p>
            <a:pPr algn="ct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 Colaboradores, usuarios y grupos de interés</a:t>
            </a:r>
            <a:endParaRPr lang="es-CO" sz="1200" dirty="0">
              <a:solidFill>
                <a:schemeClr val="bg1"/>
              </a:solidFill>
            </a:endParaRPr>
          </a:p>
        </p:txBody>
      </p:sp>
      <p:pic>
        <p:nvPicPr>
          <p:cNvPr id="19" name="Gráfico 18">
            <a:extLst>
              <a:ext uri="{FF2B5EF4-FFF2-40B4-BE49-F238E27FC236}">
                <a16:creationId xmlns:a16="http://schemas.microsoft.com/office/drawing/2014/main" id="{62B895CE-A19B-C4C1-3A40-3F8B4B6364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27826" y="1356230"/>
            <a:ext cx="1300407" cy="1300407"/>
          </a:xfrm>
          <a:prstGeom prst="rect">
            <a:avLst/>
          </a:prstGeom>
        </p:spPr>
      </p:pic>
      <p:pic>
        <p:nvPicPr>
          <p:cNvPr id="20" name="Gráfico 19">
            <a:extLst>
              <a:ext uri="{FF2B5EF4-FFF2-40B4-BE49-F238E27FC236}">
                <a16:creationId xmlns:a16="http://schemas.microsoft.com/office/drawing/2014/main" id="{45AE0E49-5DE2-6C64-C533-C443B6AB76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8354" y="2142500"/>
            <a:ext cx="447675" cy="342900"/>
          </a:xfrm>
          <a:prstGeom prst="rect">
            <a:avLst/>
          </a:prstGeom>
        </p:spPr>
      </p:pic>
      <p:sp>
        <p:nvSpPr>
          <p:cNvPr id="21" name="CuadroTexto 20">
            <a:extLst>
              <a:ext uri="{FF2B5EF4-FFF2-40B4-BE49-F238E27FC236}">
                <a16:creationId xmlns:a16="http://schemas.microsoft.com/office/drawing/2014/main" id="{6ED5B3F4-A290-405E-4485-15F84AF85C12}"/>
              </a:ext>
            </a:extLst>
          </p:cNvPr>
          <p:cNvSpPr txBox="1"/>
          <p:nvPr/>
        </p:nvSpPr>
        <p:spPr>
          <a:xfrm>
            <a:off x="9078079" y="1566502"/>
            <a:ext cx="1199899" cy="523220"/>
          </a:xfrm>
          <a:prstGeom prst="rect">
            <a:avLst/>
          </a:prstGeom>
          <a:noFill/>
        </p:spPr>
        <p:txBody>
          <a:bodyPr wrap="square" rtlCol="0">
            <a:spAutoFit/>
          </a:bodyPr>
          <a:lstStyle/>
          <a:p>
            <a:pPr algn="ctr"/>
            <a:r>
              <a:rPr lang="es-CO" sz="1400" b="1" dirty="0">
                <a:solidFill>
                  <a:schemeClr val="bg1"/>
                </a:solidFill>
              </a:rPr>
              <a:t>Compromiso Social</a:t>
            </a:r>
          </a:p>
        </p:txBody>
      </p:sp>
      <p:pic>
        <p:nvPicPr>
          <p:cNvPr id="25" name="Imagen 24" descr="Logotipo, nombre de la empresa&#10;&#10;Descripción generada automáticamente">
            <a:extLst>
              <a:ext uri="{FF2B5EF4-FFF2-40B4-BE49-F238E27FC236}">
                <a16:creationId xmlns:a16="http://schemas.microsoft.com/office/drawing/2014/main" id="{D209FD9E-5ADE-9A97-D2B8-D42344B536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54" t="17280" r="14310" b="10056"/>
          <a:stretch/>
        </p:blipFill>
        <p:spPr>
          <a:xfrm>
            <a:off x="9560214" y="6235780"/>
            <a:ext cx="1432491" cy="644309"/>
          </a:xfrm>
          <a:prstGeom prst="rect">
            <a:avLst/>
          </a:prstGeom>
        </p:spPr>
      </p:pic>
      <p:pic>
        <p:nvPicPr>
          <p:cNvPr id="26" name="Imagen 25" descr="Logotipo, nombre de la empresa&#10;&#10;Descripción generada automáticamente">
            <a:extLst>
              <a:ext uri="{FF2B5EF4-FFF2-40B4-BE49-F238E27FC236}">
                <a16:creationId xmlns:a16="http://schemas.microsoft.com/office/drawing/2014/main" id="{014EAEF3-5E31-8B8D-EF0C-A39724E6E9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2972" y="6038855"/>
            <a:ext cx="1446115" cy="849725"/>
          </a:xfrm>
          <a:prstGeom prst="rect">
            <a:avLst/>
          </a:prstGeom>
        </p:spPr>
      </p:pic>
      <p:sp>
        <p:nvSpPr>
          <p:cNvPr id="23" name="CuadroTexto 22">
            <a:extLst>
              <a:ext uri="{FF2B5EF4-FFF2-40B4-BE49-F238E27FC236}">
                <a16:creationId xmlns:a16="http://schemas.microsoft.com/office/drawing/2014/main" id="{636B2AA9-9561-4E72-BA96-89309DCBF993}"/>
              </a:ext>
            </a:extLst>
          </p:cNvPr>
          <p:cNvSpPr txBox="1"/>
          <p:nvPr/>
        </p:nvSpPr>
        <p:spPr>
          <a:xfrm>
            <a:off x="226555" y="3841185"/>
            <a:ext cx="6964987" cy="461665"/>
          </a:xfrm>
          <a:prstGeom prst="rect">
            <a:avLst/>
          </a:prstGeom>
          <a:noFill/>
        </p:spPr>
        <p:txBody>
          <a:bodyPr wrap="square" rtlCol="0">
            <a:spAutoFit/>
          </a:bodyPr>
          <a:lstStyle/>
          <a:p>
            <a:r>
              <a:rPr lang="es-ES" sz="2400" b="1" dirty="0">
                <a:solidFill>
                  <a:schemeClr val="accent5">
                    <a:lumMod val="50000"/>
                  </a:schemeClr>
                </a:solidFill>
              </a:rPr>
              <a:t>Dos elementos de la cultura que aplica diariamente.</a:t>
            </a:r>
          </a:p>
        </p:txBody>
      </p:sp>
      <p:sp>
        <p:nvSpPr>
          <p:cNvPr id="27" name="CuadroTexto 26">
            <a:extLst>
              <a:ext uri="{FF2B5EF4-FFF2-40B4-BE49-F238E27FC236}">
                <a16:creationId xmlns:a16="http://schemas.microsoft.com/office/drawing/2014/main" id="{0D848C4C-8162-4864-B276-B7B9314FE8EC}"/>
              </a:ext>
            </a:extLst>
          </p:cNvPr>
          <p:cNvSpPr txBox="1"/>
          <p:nvPr/>
        </p:nvSpPr>
        <p:spPr>
          <a:xfrm>
            <a:off x="799852" y="4378761"/>
            <a:ext cx="5829917" cy="646331"/>
          </a:xfrm>
          <a:prstGeom prst="rect">
            <a:avLst/>
          </a:prstGeom>
          <a:noFill/>
        </p:spPr>
        <p:txBody>
          <a:bodyPr wrap="square" rtlCol="0">
            <a:spAutoFit/>
          </a:bodyPr>
          <a:lstStyle/>
          <a:p>
            <a:r>
              <a:rPr lang="es-ES" sz="2000" b="1" dirty="0">
                <a:solidFill>
                  <a:schemeClr val="accent2">
                    <a:lumMod val="75000"/>
                  </a:schemeClr>
                </a:solidFill>
                <a:latin typeface="Arial" panose="020B0604020202020204" pitchFamily="34" charset="0"/>
                <a:cs typeface="Times New Roman" panose="02020603050405020304" pitchFamily="18" charset="0"/>
              </a:rPr>
              <a:t>Compromiso Social</a:t>
            </a:r>
            <a:r>
              <a:rPr lang="es-ES" sz="2000" b="1" dirty="0">
                <a:solidFill>
                  <a:schemeClr val="accent5">
                    <a:lumMod val="50000"/>
                  </a:schemeClr>
                </a:solidFill>
                <a:latin typeface="Arial" panose="020B0604020202020204" pitchFamily="34" charset="0"/>
                <a:cs typeface="Times New Roman" panose="02020603050405020304" pitchFamily="18" charset="0"/>
              </a:rPr>
              <a:t>: </a:t>
            </a:r>
            <a:r>
              <a:rPr lang="es-ES" sz="1600" dirty="0">
                <a:solidFill>
                  <a:schemeClr val="accent5">
                    <a:lumMod val="50000"/>
                  </a:schemeClr>
                </a:solidFill>
                <a:latin typeface="Arial" panose="020B0604020202020204" pitchFamily="34" charset="0"/>
                <a:cs typeface="Times New Roman" panose="02020603050405020304" pitchFamily="18" charset="0"/>
              </a:rPr>
              <a:t>Me preocupo por no desperdiciar recursos, apago las luces cuando no las necesito.</a:t>
            </a:r>
            <a:endParaRPr lang="es-CO" sz="2000" dirty="0">
              <a:solidFill>
                <a:schemeClr val="accent5">
                  <a:lumMod val="50000"/>
                </a:schemeClr>
              </a:solidFill>
            </a:endParaRPr>
          </a:p>
        </p:txBody>
      </p:sp>
    </p:spTree>
    <p:extLst>
      <p:ext uri="{BB962C8B-B14F-4D97-AF65-F5344CB8AC3E}">
        <p14:creationId xmlns:p14="http://schemas.microsoft.com/office/powerpoint/2010/main" val="1919931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8">
            <a:extLst>
              <a:ext uri="{FF2B5EF4-FFF2-40B4-BE49-F238E27FC236}">
                <a16:creationId xmlns:a16="http://schemas.microsoft.com/office/drawing/2014/main" id="{05DD1BB7-50A8-0F0A-9AE3-276A73EE46D4}"/>
              </a:ext>
            </a:extLst>
          </p:cNvPr>
          <p:cNvSpPr/>
          <p:nvPr/>
        </p:nvSpPr>
        <p:spPr>
          <a:xfrm>
            <a:off x="8775608" y="1078456"/>
            <a:ext cx="1833169" cy="1833899"/>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solidFill>
            <a:srgbClr val="007DAC"/>
          </a:soli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Segoe UI"/>
            </a:endParaRPr>
          </a:p>
        </p:txBody>
      </p:sp>
      <p:sp>
        <p:nvSpPr>
          <p:cNvPr id="2" name="Rectángulo 1">
            <a:extLst>
              <a:ext uri="{FF2B5EF4-FFF2-40B4-BE49-F238E27FC236}">
                <a16:creationId xmlns:a16="http://schemas.microsoft.com/office/drawing/2014/main" id="{397C5200-AA25-AA4F-6A69-C2D87C3733C4}"/>
              </a:ext>
            </a:extLst>
          </p:cNvPr>
          <p:cNvSpPr/>
          <p:nvPr/>
        </p:nvSpPr>
        <p:spPr>
          <a:xfrm>
            <a:off x="-1" y="-20424"/>
            <a:ext cx="7245531" cy="687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CuadroTexto 42">
            <a:extLst>
              <a:ext uri="{FF2B5EF4-FFF2-40B4-BE49-F238E27FC236}">
                <a16:creationId xmlns:a16="http://schemas.microsoft.com/office/drawing/2014/main" id="{B909B91B-8C19-C23E-A6C3-81BCBE5F8741}"/>
              </a:ext>
            </a:extLst>
          </p:cNvPr>
          <p:cNvSpPr txBox="1"/>
          <p:nvPr/>
        </p:nvSpPr>
        <p:spPr>
          <a:xfrm>
            <a:off x="7658697" y="449680"/>
            <a:ext cx="4165173" cy="523220"/>
          </a:xfrm>
          <a:prstGeom prst="rect">
            <a:avLst/>
          </a:prstGeom>
          <a:noFill/>
        </p:spPr>
        <p:txBody>
          <a:bodyPr wrap="square" rtlCol="0">
            <a:spAutoFit/>
          </a:bodyPr>
          <a:lstStyle/>
          <a:p>
            <a:pPr algn="ctr"/>
            <a:r>
              <a:rPr lang="es-ES" sz="2800" b="1" dirty="0">
                <a:solidFill>
                  <a:schemeClr val="accent5">
                    <a:lumMod val="50000"/>
                  </a:schemeClr>
                </a:solidFill>
                <a:latin typeface="Arial" panose="020B0604020202020204" pitchFamily="34" charset="0"/>
                <a:cs typeface="Times New Roman" panose="02020603050405020304" pitchFamily="18" charset="0"/>
              </a:rPr>
              <a:t>Compromiso Social</a:t>
            </a:r>
            <a:endParaRPr lang="es-CO" sz="2800" dirty="0">
              <a:solidFill>
                <a:schemeClr val="accent5">
                  <a:lumMod val="50000"/>
                </a:schemeClr>
              </a:solidFill>
            </a:endParaRPr>
          </a:p>
        </p:txBody>
      </p:sp>
      <p:sp>
        <p:nvSpPr>
          <p:cNvPr id="16" name="CuadroTexto 15">
            <a:extLst>
              <a:ext uri="{FF2B5EF4-FFF2-40B4-BE49-F238E27FC236}">
                <a16:creationId xmlns:a16="http://schemas.microsoft.com/office/drawing/2014/main" id="{F76ED09B-2A1E-1B4B-293B-DE67198B978F}"/>
              </a:ext>
            </a:extLst>
          </p:cNvPr>
          <p:cNvSpPr txBox="1"/>
          <p:nvPr/>
        </p:nvSpPr>
        <p:spPr>
          <a:xfrm>
            <a:off x="8638576" y="3396854"/>
            <a:ext cx="2107235" cy="1232413"/>
          </a:xfrm>
          <a:prstGeom prst="rect">
            <a:avLst/>
          </a:prstGeom>
          <a:noFill/>
        </p:spPr>
        <p:txBody>
          <a:bodyPr wrap="square" rtlCol="0">
            <a:spAutoFit/>
          </a:bodyPr>
          <a:lstStyle/>
          <a:p>
            <a:pPr algn="ctr"/>
            <a:r>
              <a:rPr lang="es-E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Amor que acompaña y servicio que alivia</a:t>
            </a: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cuidado a los enfermos desde nuestra filosofía</a:t>
            </a:r>
            <a:endParaRPr lang="es-CO" sz="1200" dirty="0">
              <a:solidFill>
                <a:schemeClr val="bg1"/>
              </a:solidFill>
            </a:endParaRPr>
          </a:p>
        </p:txBody>
      </p:sp>
      <p:sp>
        <p:nvSpPr>
          <p:cNvPr id="62" name="CuadroTexto 61">
            <a:extLst>
              <a:ext uri="{FF2B5EF4-FFF2-40B4-BE49-F238E27FC236}">
                <a16:creationId xmlns:a16="http://schemas.microsoft.com/office/drawing/2014/main" id="{7BB8A488-D091-5959-67A5-16B2947F7058}"/>
              </a:ext>
            </a:extLst>
          </p:cNvPr>
          <p:cNvSpPr txBox="1"/>
          <p:nvPr/>
        </p:nvSpPr>
        <p:spPr>
          <a:xfrm>
            <a:off x="7353286" y="4629267"/>
            <a:ext cx="4649484" cy="83099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s-ES" sz="2400" b="1" i="0" u="none" strike="noStrike" kern="1200" cap="none" spc="0" normalizeH="0" baseline="0" noProof="0" dirty="0">
                <a:ln>
                  <a:noFill/>
                </a:ln>
                <a:solidFill>
                  <a:schemeClr val="accent2">
                    <a:lumMod val="75000"/>
                  </a:schemeClr>
                </a:solidFill>
                <a:effectLst/>
                <a:uLnTx/>
                <a:uFillTx/>
                <a:latin typeface="Calibri" panose="020F0502020204030204"/>
              </a:rPr>
              <a:t>COMPRO</a:t>
            </a:r>
            <a:r>
              <a:rPr lang="es-ES" sz="2400" b="1" dirty="0">
                <a:solidFill>
                  <a:schemeClr val="accent2">
                    <a:lumMod val="75000"/>
                  </a:schemeClr>
                </a:solidFill>
                <a:latin typeface="Calibri" panose="020F0502020204030204"/>
              </a:rPr>
              <a:t>MISO QUE MOVILIZA LA SOCIEDAD</a:t>
            </a:r>
            <a:endParaRPr kumimoji="0" lang="es-ES" sz="2400" b="1" i="0" u="none" strike="noStrike" kern="1200" cap="none" spc="0" normalizeH="0" baseline="0" noProof="0" dirty="0">
              <a:ln>
                <a:noFill/>
              </a:ln>
              <a:solidFill>
                <a:schemeClr val="accent2">
                  <a:lumMod val="75000"/>
                </a:schemeClr>
              </a:solidFill>
              <a:effectLst/>
              <a:uLnTx/>
              <a:uFillTx/>
              <a:latin typeface="Calibri" panose="020F0502020204030204"/>
            </a:endParaRPr>
          </a:p>
        </p:txBody>
      </p:sp>
      <p:sp>
        <p:nvSpPr>
          <p:cNvPr id="3" name="Freeform: Shape 37">
            <a:extLst>
              <a:ext uri="{FF2B5EF4-FFF2-40B4-BE49-F238E27FC236}">
                <a16:creationId xmlns:a16="http://schemas.microsoft.com/office/drawing/2014/main" id="{0E180BC9-36DD-1A1A-EF07-8973D0011BAB}"/>
              </a:ext>
            </a:extLst>
          </p:cNvPr>
          <p:cNvSpPr/>
          <p:nvPr/>
        </p:nvSpPr>
        <p:spPr>
          <a:xfrm>
            <a:off x="8817390" y="2370927"/>
            <a:ext cx="1775607" cy="2069358"/>
          </a:xfrm>
          <a:custGeom>
            <a:avLst/>
            <a:gdLst>
              <a:gd name="connsiteX0" fmla="*/ 0 w 2011069"/>
              <a:gd name="connsiteY0" fmla="*/ 0 h 2343774"/>
              <a:gd name="connsiteX1" fmla="*/ 6960 w 2011069"/>
              <a:gd name="connsiteY1" fmla="*/ 45603 h 2343774"/>
              <a:gd name="connsiteX2" fmla="*/ 1005535 w 2011069"/>
              <a:gd name="connsiteY2" fmla="*/ 859464 h 2343774"/>
              <a:gd name="connsiteX3" fmla="*/ 2004110 w 2011069"/>
              <a:gd name="connsiteY3" fmla="*/ 45603 h 2343774"/>
              <a:gd name="connsiteX4" fmla="*/ 2011069 w 2011069"/>
              <a:gd name="connsiteY4" fmla="*/ 6 h 2343774"/>
              <a:gd name="connsiteX5" fmla="*/ 2011069 w 2011069"/>
              <a:gd name="connsiteY5" fmla="*/ 2124789 h 2343774"/>
              <a:gd name="connsiteX6" fmla="*/ 1792084 w 2011069"/>
              <a:gd name="connsiteY6" fmla="*/ 2343774 h 2343774"/>
              <a:gd name="connsiteX7" fmla="*/ 218985 w 2011069"/>
              <a:gd name="connsiteY7" fmla="*/ 2343774 h 2343774"/>
              <a:gd name="connsiteX8" fmla="*/ 0 w 2011069"/>
              <a:gd name="connsiteY8" fmla="*/ 2124789 h 2343774"/>
              <a:gd name="connsiteX9" fmla="*/ 0 w 2011069"/>
              <a:gd name="connsiteY9" fmla="*/ 0 h 23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4">
                <a:moveTo>
                  <a:pt x="0" y="0"/>
                </a:moveTo>
                <a:lnTo>
                  <a:pt x="6960" y="45603"/>
                </a:lnTo>
                <a:cubicBezTo>
                  <a:pt x="102005" y="510073"/>
                  <a:pt x="512968" y="859464"/>
                  <a:pt x="1005535" y="859464"/>
                </a:cubicBezTo>
                <a:cubicBezTo>
                  <a:pt x="1498102" y="859464"/>
                  <a:pt x="1909065" y="510073"/>
                  <a:pt x="2004110" y="45603"/>
                </a:cubicBezTo>
                <a:lnTo>
                  <a:pt x="2011069" y="6"/>
                </a:lnTo>
                <a:lnTo>
                  <a:pt x="2011069" y="2124789"/>
                </a:lnTo>
                <a:cubicBezTo>
                  <a:pt x="2011069" y="2245731"/>
                  <a:pt x="1913026" y="2343774"/>
                  <a:pt x="1792084" y="2343774"/>
                </a:cubicBezTo>
                <a:lnTo>
                  <a:pt x="218985" y="2343774"/>
                </a:lnTo>
                <a:cubicBezTo>
                  <a:pt x="98043" y="2343774"/>
                  <a:pt x="0" y="2245731"/>
                  <a:pt x="0" y="2124789"/>
                </a:cubicBezTo>
                <a:lnTo>
                  <a:pt x="0" y="0"/>
                </a:lnTo>
                <a:close/>
              </a:path>
            </a:pathLst>
          </a:custGeom>
          <a:solidFill>
            <a:srgbClr val="007DAC"/>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4" name="CuadroTexto 3">
            <a:extLst>
              <a:ext uri="{FF2B5EF4-FFF2-40B4-BE49-F238E27FC236}">
                <a16:creationId xmlns:a16="http://schemas.microsoft.com/office/drawing/2014/main" id="{D7426DDA-E90C-3E1B-AA4B-9FDADCDA4A51}"/>
              </a:ext>
            </a:extLst>
          </p:cNvPr>
          <p:cNvSpPr txBox="1"/>
          <p:nvPr/>
        </p:nvSpPr>
        <p:spPr>
          <a:xfrm>
            <a:off x="8836879" y="3393433"/>
            <a:ext cx="1736627" cy="646331"/>
          </a:xfrm>
          <a:prstGeom prst="rect">
            <a:avLst/>
          </a:prstGeom>
          <a:noFill/>
        </p:spPr>
        <p:txBody>
          <a:bodyPr wrap="square" rtlCol="0">
            <a:spAutoFit/>
          </a:bodyPr>
          <a:lstStyle/>
          <a:p>
            <a:pPr algn="ct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 Colaboradores, usuarios y grupos de interés</a:t>
            </a:r>
            <a:endParaRPr lang="es-CO" sz="1200" dirty="0">
              <a:solidFill>
                <a:schemeClr val="bg1"/>
              </a:solidFill>
            </a:endParaRPr>
          </a:p>
        </p:txBody>
      </p:sp>
      <p:pic>
        <p:nvPicPr>
          <p:cNvPr id="19" name="Gráfico 18">
            <a:extLst>
              <a:ext uri="{FF2B5EF4-FFF2-40B4-BE49-F238E27FC236}">
                <a16:creationId xmlns:a16="http://schemas.microsoft.com/office/drawing/2014/main" id="{62B895CE-A19B-C4C1-3A40-3F8B4B6364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27826" y="1356230"/>
            <a:ext cx="1300407" cy="1300407"/>
          </a:xfrm>
          <a:prstGeom prst="rect">
            <a:avLst/>
          </a:prstGeom>
        </p:spPr>
      </p:pic>
      <p:pic>
        <p:nvPicPr>
          <p:cNvPr id="20" name="Gráfico 19">
            <a:extLst>
              <a:ext uri="{FF2B5EF4-FFF2-40B4-BE49-F238E27FC236}">
                <a16:creationId xmlns:a16="http://schemas.microsoft.com/office/drawing/2014/main" id="{45AE0E49-5DE2-6C64-C533-C443B6AB76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8354" y="2142500"/>
            <a:ext cx="447675" cy="342900"/>
          </a:xfrm>
          <a:prstGeom prst="rect">
            <a:avLst/>
          </a:prstGeom>
        </p:spPr>
      </p:pic>
      <p:sp>
        <p:nvSpPr>
          <p:cNvPr id="21" name="CuadroTexto 20">
            <a:extLst>
              <a:ext uri="{FF2B5EF4-FFF2-40B4-BE49-F238E27FC236}">
                <a16:creationId xmlns:a16="http://schemas.microsoft.com/office/drawing/2014/main" id="{6ED5B3F4-A290-405E-4485-15F84AF85C12}"/>
              </a:ext>
            </a:extLst>
          </p:cNvPr>
          <p:cNvSpPr txBox="1"/>
          <p:nvPr/>
        </p:nvSpPr>
        <p:spPr>
          <a:xfrm>
            <a:off x="9078079" y="1566502"/>
            <a:ext cx="1199899" cy="523220"/>
          </a:xfrm>
          <a:prstGeom prst="rect">
            <a:avLst/>
          </a:prstGeom>
          <a:noFill/>
        </p:spPr>
        <p:txBody>
          <a:bodyPr wrap="square" rtlCol="0">
            <a:spAutoFit/>
          </a:bodyPr>
          <a:lstStyle/>
          <a:p>
            <a:pPr algn="ctr"/>
            <a:r>
              <a:rPr lang="es-CO" sz="1400" b="1" dirty="0">
                <a:solidFill>
                  <a:schemeClr val="bg1"/>
                </a:solidFill>
              </a:rPr>
              <a:t>Compromiso Social</a:t>
            </a:r>
          </a:p>
        </p:txBody>
      </p:sp>
      <p:sp>
        <p:nvSpPr>
          <p:cNvPr id="22" name="CuadroTexto 21">
            <a:extLst>
              <a:ext uri="{FF2B5EF4-FFF2-40B4-BE49-F238E27FC236}">
                <a16:creationId xmlns:a16="http://schemas.microsoft.com/office/drawing/2014/main" id="{4DD838DD-0F90-889A-55C0-47E30C2D4BE2}"/>
              </a:ext>
            </a:extLst>
          </p:cNvPr>
          <p:cNvSpPr txBox="1"/>
          <p:nvPr/>
        </p:nvSpPr>
        <p:spPr>
          <a:xfrm>
            <a:off x="781693" y="265014"/>
            <a:ext cx="5682142" cy="67710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Defina un comportamiento que evidencie el Compromiso Social</a:t>
            </a:r>
            <a:r>
              <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a:t>
            </a:r>
          </a:p>
        </p:txBody>
      </p:sp>
      <p:pic>
        <p:nvPicPr>
          <p:cNvPr id="24" name="Imagen 23" descr="Código QR&#10;&#10;Descripción generada automáticamente">
            <a:extLst>
              <a:ext uri="{FF2B5EF4-FFF2-40B4-BE49-F238E27FC236}">
                <a16:creationId xmlns:a16="http://schemas.microsoft.com/office/drawing/2014/main" id="{EDAD6421-8886-1F81-0E26-4CBD20A013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223" y="1482638"/>
            <a:ext cx="4016890" cy="4016890"/>
          </a:xfrm>
          <a:prstGeom prst="rect">
            <a:avLst/>
          </a:prstGeom>
        </p:spPr>
      </p:pic>
      <p:pic>
        <p:nvPicPr>
          <p:cNvPr id="25" name="Imagen 24" descr="Logotipo, nombre de la empresa&#10;&#10;Descripción generada automáticamente">
            <a:extLst>
              <a:ext uri="{FF2B5EF4-FFF2-40B4-BE49-F238E27FC236}">
                <a16:creationId xmlns:a16="http://schemas.microsoft.com/office/drawing/2014/main" id="{D209FD9E-5ADE-9A97-D2B8-D42344B536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754" t="17280" r="14310" b="10056"/>
          <a:stretch/>
        </p:blipFill>
        <p:spPr>
          <a:xfrm>
            <a:off x="9560214" y="6235780"/>
            <a:ext cx="1432491" cy="644309"/>
          </a:xfrm>
          <a:prstGeom prst="rect">
            <a:avLst/>
          </a:prstGeom>
        </p:spPr>
      </p:pic>
      <p:pic>
        <p:nvPicPr>
          <p:cNvPr id="26" name="Imagen 25" descr="Logotipo, nombre de la empresa&#10;&#10;Descripción generada automáticamente">
            <a:extLst>
              <a:ext uri="{FF2B5EF4-FFF2-40B4-BE49-F238E27FC236}">
                <a16:creationId xmlns:a16="http://schemas.microsoft.com/office/drawing/2014/main" id="{014EAEF3-5E31-8B8D-EF0C-A39724E6E9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32972" y="6038855"/>
            <a:ext cx="1446115" cy="849725"/>
          </a:xfrm>
          <a:prstGeom prst="rect">
            <a:avLst/>
          </a:prstGeom>
        </p:spPr>
      </p:pic>
    </p:spTree>
    <p:extLst>
      <p:ext uri="{BB962C8B-B14F-4D97-AF65-F5344CB8AC3E}">
        <p14:creationId xmlns:p14="http://schemas.microsoft.com/office/powerpoint/2010/main" val="4217777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nterfaz de usuario gráfica, Aplicación&#10;&#10;Descripción generada automáticamente">
            <a:extLst>
              <a:ext uri="{FF2B5EF4-FFF2-40B4-BE49-F238E27FC236}">
                <a16:creationId xmlns:a16="http://schemas.microsoft.com/office/drawing/2014/main" id="{54013E6D-6232-4C26-A593-6397DD9625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17130" cy="6858000"/>
          </a:xfrm>
        </p:spPr>
      </p:pic>
      <p:sp>
        <p:nvSpPr>
          <p:cNvPr id="7" name="Rectángulo 6">
            <a:extLst>
              <a:ext uri="{FF2B5EF4-FFF2-40B4-BE49-F238E27FC236}">
                <a16:creationId xmlns:a16="http://schemas.microsoft.com/office/drawing/2014/main" id="{19BEC20E-675D-4427-A918-287C9975C0FC}"/>
              </a:ext>
            </a:extLst>
          </p:cNvPr>
          <p:cNvSpPr/>
          <p:nvPr/>
        </p:nvSpPr>
        <p:spPr>
          <a:xfrm>
            <a:off x="8408351" y="3776878"/>
            <a:ext cx="2963943" cy="461665"/>
          </a:xfrm>
          <a:prstGeom prst="rect">
            <a:avLst/>
          </a:prstGeom>
        </p:spPr>
        <p:txBody>
          <a:bodyPr wrap="square">
            <a:spAutoFit/>
          </a:bodyPr>
          <a:lstStyle/>
          <a:p>
            <a:pPr algn="ctr"/>
            <a:r>
              <a:rPr lang="es-ES" sz="2400" b="1" i="1" dirty="0">
                <a:solidFill>
                  <a:srgbClr val="0E456C"/>
                </a:solidFill>
              </a:rPr>
              <a:t>MARIE POUSSEPIN</a:t>
            </a:r>
          </a:p>
        </p:txBody>
      </p:sp>
      <p:sp>
        <p:nvSpPr>
          <p:cNvPr id="2" name="CuadroTexto 1">
            <a:extLst>
              <a:ext uri="{FF2B5EF4-FFF2-40B4-BE49-F238E27FC236}">
                <a16:creationId xmlns:a16="http://schemas.microsoft.com/office/drawing/2014/main" id="{9530A105-A6EC-FA40-9B39-CC1D6301F17B}"/>
              </a:ext>
            </a:extLst>
          </p:cNvPr>
          <p:cNvSpPr txBox="1"/>
          <p:nvPr/>
        </p:nvSpPr>
        <p:spPr>
          <a:xfrm>
            <a:off x="6096000" y="2044005"/>
            <a:ext cx="5666913" cy="1384995"/>
          </a:xfrm>
          <a:prstGeom prst="rect">
            <a:avLst/>
          </a:prstGeom>
          <a:noFill/>
        </p:spPr>
        <p:txBody>
          <a:bodyPr wrap="square" rtlCol="0">
            <a:spAutoFit/>
          </a:bodyPr>
          <a:lstStyle/>
          <a:p>
            <a:r>
              <a:rPr lang="es-CO" sz="2800" b="1" dirty="0">
                <a:solidFill>
                  <a:srgbClr val="0E456C"/>
                </a:solidFill>
                <a:effectLst/>
                <a:latin typeface="Arial" panose="020B0604020202020204" pitchFamily="34" charset="0"/>
                <a:ea typeface="Times New Roman" panose="02020603050405020304" pitchFamily="18" charset="0"/>
              </a:rPr>
              <a:t>“Que tue ejemplo haga más impresión que tus palabras”</a:t>
            </a:r>
            <a:r>
              <a:rPr lang="es-CO" sz="2800" dirty="0">
                <a:solidFill>
                  <a:srgbClr val="0E456C"/>
                </a:solidFill>
                <a:effectLst/>
                <a:latin typeface="Arial" panose="020B0604020202020204" pitchFamily="34" charset="0"/>
                <a:ea typeface="Times New Roman" panose="02020603050405020304" pitchFamily="18" charset="0"/>
              </a:rPr>
              <a:t>  </a:t>
            </a:r>
          </a:p>
          <a:p>
            <a:r>
              <a:rPr lang="es-CO" sz="2800" dirty="0">
                <a:solidFill>
                  <a:srgbClr val="0E456C"/>
                </a:solidFill>
                <a:effectLst/>
                <a:latin typeface="Arial" panose="020B0604020202020204" pitchFamily="34" charset="0"/>
                <a:ea typeface="Times New Roman" panose="02020603050405020304" pitchFamily="18" charset="0"/>
              </a:rPr>
              <a:t>                                    </a:t>
            </a:r>
            <a:r>
              <a:rPr lang="es-CO" sz="2800" i="1" dirty="0">
                <a:solidFill>
                  <a:srgbClr val="0E456C"/>
                </a:solidFill>
                <a:effectLst/>
                <a:latin typeface="Arial" panose="020B0604020202020204" pitchFamily="34" charset="0"/>
                <a:ea typeface="Times New Roman" panose="02020603050405020304" pitchFamily="18" charset="0"/>
              </a:rPr>
              <a:t>R.XXVII</a:t>
            </a:r>
            <a:endParaRPr lang="es-CO" sz="2800" i="1" dirty="0">
              <a:solidFill>
                <a:srgbClr val="0E456C"/>
              </a:solidFill>
            </a:endParaRPr>
          </a:p>
        </p:txBody>
      </p:sp>
      <p:pic>
        <p:nvPicPr>
          <p:cNvPr id="3" name="Imagen 2" descr="Logotipo, nombre de la empresa&#10;&#10;Descripción generada automáticamente">
            <a:extLst>
              <a:ext uri="{FF2B5EF4-FFF2-40B4-BE49-F238E27FC236}">
                <a16:creationId xmlns:a16="http://schemas.microsoft.com/office/drawing/2014/main" id="{9591C76E-BAF1-A32B-8C01-635511511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4778" y="5582040"/>
            <a:ext cx="3349356" cy="1449899"/>
          </a:xfrm>
          <a:prstGeom prst="rect">
            <a:avLst/>
          </a:prstGeom>
        </p:spPr>
      </p:pic>
    </p:spTree>
    <p:extLst>
      <p:ext uri="{BB962C8B-B14F-4D97-AF65-F5344CB8AC3E}">
        <p14:creationId xmlns:p14="http://schemas.microsoft.com/office/powerpoint/2010/main" val="2922746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96">
            <a:extLst>
              <a:ext uri="{FF2B5EF4-FFF2-40B4-BE49-F238E27FC236}">
                <a16:creationId xmlns:a16="http://schemas.microsoft.com/office/drawing/2014/main" id="{9397D48C-CEB1-7506-2442-0E69A419E6EB}"/>
              </a:ext>
            </a:extLst>
          </p:cNvPr>
          <p:cNvSpPr txBox="1"/>
          <p:nvPr/>
        </p:nvSpPr>
        <p:spPr>
          <a:xfrm>
            <a:off x="9587798" y="3518319"/>
            <a:ext cx="1345392" cy="338554"/>
          </a:xfrm>
          <a:prstGeom prst="rect">
            <a:avLst/>
          </a:prstGeom>
          <a:noFill/>
        </p:spPr>
        <p:txBody>
          <a:bodyPr wrap="square" lIns="0" tIns="0" rIns="0" bIns="0" rtlCol="0" anchor="b">
            <a:spAutoFit/>
          </a:bodyPr>
          <a:lstStyle/>
          <a:p>
            <a:pPr algn="ctr"/>
            <a:r>
              <a:rPr lang="es-CO" sz="1100" b="1" kern="0" dirty="0">
                <a:solidFill>
                  <a:schemeClr val="bg1"/>
                </a:solidFill>
                <a:ea typeface="Calibri Light" charset="0"/>
                <a:cs typeface="Calibri Light" charset="0"/>
              </a:rPr>
              <a:t>Eje Gestión Clinica, Excelente y Segura</a:t>
            </a:r>
            <a:endParaRPr lang="es-CO" sz="1100" b="1" dirty="0">
              <a:solidFill>
                <a:schemeClr val="bg1"/>
              </a:solidFill>
              <a:ea typeface="Calibri Light" charset="0"/>
              <a:cs typeface="Calibri Light" charset="0"/>
            </a:endParaRPr>
          </a:p>
        </p:txBody>
      </p:sp>
      <p:pic>
        <p:nvPicPr>
          <p:cNvPr id="3" name="Imagen 2">
            <a:extLst>
              <a:ext uri="{FF2B5EF4-FFF2-40B4-BE49-F238E27FC236}">
                <a16:creationId xmlns:a16="http://schemas.microsoft.com/office/drawing/2014/main" id="{6D43E53B-4DFC-945A-596C-3724C5364ED9}"/>
              </a:ext>
            </a:extLst>
          </p:cNvPr>
          <p:cNvPicPr>
            <a:picLocks noChangeAspect="1"/>
          </p:cNvPicPr>
          <p:nvPr/>
        </p:nvPicPr>
        <p:blipFill>
          <a:blip r:embed="rId2"/>
          <a:stretch>
            <a:fillRect/>
          </a:stretch>
        </p:blipFill>
        <p:spPr>
          <a:xfrm>
            <a:off x="1416410" y="1"/>
            <a:ext cx="10775590" cy="6857999"/>
          </a:xfrm>
          <a:prstGeom prst="rect">
            <a:avLst/>
          </a:prstGeom>
        </p:spPr>
      </p:pic>
      <p:sp>
        <p:nvSpPr>
          <p:cNvPr id="18" name="Oval 42">
            <a:extLst>
              <a:ext uri="{FF2B5EF4-FFF2-40B4-BE49-F238E27FC236}">
                <a16:creationId xmlns:a16="http://schemas.microsoft.com/office/drawing/2014/main" id="{BA8C774F-BE37-81D7-6525-43903DBEDFEA}"/>
              </a:ext>
            </a:extLst>
          </p:cNvPr>
          <p:cNvSpPr/>
          <p:nvPr/>
        </p:nvSpPr>
        <p:spPr>
          <a:xfrm>
            <a:off x="184858" y="161933"/>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 </a:t>
            </a:r>
          </a:p>
        </p:txBody>
      </p:sp>
      <p:grpSp>
        <p:nvGrpSpPr>
          <p:cNvPr id="19" name="Group 43">
            <a:extLst>
              <a:ext uri="{FF2B5EF4-FFF2-40B4-BE49-F238E27FC236}">
                <a16:creationId xmlns:a16="http://schemas.microsoft.com/office/drawing/2014/main" id="{23417E33-CE15-245C-13C6-9BDE36332676}"/>
              </a:ext>
            </a:extLst>
          </p:cNvPr>
          <p:cNvGrpSpPr/>
          <p:nvPr/>
        </p:nvGrpSpPr>
        <p:grpSpPr>
          <a:xfrm flipH="1">
            <a:off x="102657" y="65329"/>
            <a:ext cx="1128117" cy="1128115"/>
            <a:chOff x="9461596" y="1229846"/>
            <a:chExt cx="1424118" cy="1424116"/>
          </a:xfrm>
        </p:grpSpPr>
        <p:sp>
          <p:nvSpPr>
            <p:cNvPr id="20" name="Oval 17">
              <a:extLst>
                <a:ext uri="{FF2B5EF4-FFF2-40B4-BE49-F238E27FC236}">
                  <a16:creationId xmlns:a16="http://schemas.microsoft.com/office/drawing/2014/main" id="{7A83E50D-27E1-0433-33F0-1E56FA80D039}"/>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3000">
                    <a:schemeClr val="accent3"/>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17">
              <a:extLst>
                <a:ext uri="{FF2B5EF4-FFF2-40B4-BE49-F238E27FC236}">
                  <a16:creationId xmlns:a16="http://schemas.microsoft.com/office/drawing/2014/main" id="{E69D3924-2352-B0D1-1D61-57172CD8ED32}"/>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22" name="Imagen 21" descr="Icono&#10;&#10;Descripción generada automáticamente">
            <a:extLst>
              <a:ext uri="{FF2B5EF4-FFF2-40B4-BE49-F238E27FC236}">
                <a16:creationId xmlns:a16="http://schemas.microsoft.com/office/drawing/2014/main" id="{02ABC5CC-DA15-F917-4C20-011CC0BE7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68" y="345378"/>
            <a:ext cx="519613" cy="519613"/>
          </a:xfrm>
          <a:prstGeom prst="rect">
            <a:avLst/>
          </a:prstGeom>
        </p:spPr>
      </p:pic>
      <p:sp>
        <p:nvSpPr>
          <p:cNvPr id="23" name="TextBox 96">
            <a:extLst>
              <a:ext uri="{FF2B5EF4-FFF2-40B4-BE49-F238E27FC236}">
                <a16:creationId xmlns:a16="http://schemas.microsoft.com/office/drawing/2014/main" id="{2622B2E1-2015-10CF-9DB8-B57E2500B68B}"/>
              </a:ext>
            </a:extLst>
          </p:cNvPr>
          <p:cNvSpPr txBox="1"/>
          <p:nvPr/>
        </p:nvSpPr>
        <p:spPr>
          <a:xfrm>
            <a:off x="47742" y="1318400"/>
            <a:ext cx="1345392" cy="338554"/>
          </a:xfrm>
          <a:prstGeom prst="rect">
            <a:avLst/>
          </a:prstGeom>
          <a:noFill/>
        </p:spPr>
        <p:txBody>
          <a:bodyPr wrap="square" lIns="0" tIns="0" rIns="0" bIns="0" rtlCol="0" anchor="b">
            <a:spAutoFit/>
          </a:bodyPr>
          <a:lstStyle/>
          <a:p>
            <a:pPr algn="ctr"/>
            <a:r>
              <a:rPr lang="es-CO" sz="1100" b="1" kern="0" dirty="0">
                <a:solidFill>
                  <a:schemeClr val="tx2"/>
                </a:solidFill>
                <a:ea typeface="Calibri Light" charset="0"/>
                <a:cs typeface="Calibri Light" charset="0"/>
              </a:rPr>
              <a:t>Eje  Gestión del </a:t>
            </a:r>
          </a:p>
          <a:p>
            <a:pPr algn="ctr"/>
            <a:r>
              <a:rPr lang="es-CO" sz="1100" b="1" kern="0" dirty="0">
                <a:solidFill>
                  <a:schemeClr val="tx2"/>
                </a:solidFill>
                <a:ea typeface="Calibri Light" charset="0"/>
                <a:cs typeface="Calibri Light" charset="0"/>
              </a:rPr>
              <a:t>Riesgo</a:t>
            </a:r>
            <a:endParaRPr lang="es-CO" sz="1100" b="1" dirty="0">
              <a:solidFill>
                <a:schemeClr val="tx2"/>
              </a:solidFill>
              <a:ea typeface="Calibri Light" charset="0"/>
              <a:cs typeface="Calibri Light" charset="0"/>
            </a:endParaRPr>
          </a:p>
        </p:txBody>
      </p:sp>
      <p:sp>
        <p:nvSpPr>
          <p:cNvPr id="24" name="Oval 54">
            <a:extLst>
              <a:ext uri="{FF2B5EF4-FFF2-40B4-BE49-F238E27FC236}">
                <a16:creationId xmlns:a16="http://schemas.microsoft.com/office/drawing/2014/main" id="{E365577F-8854-3F2F-2EC6-CEEDDF84EB8A}"/>
              </a:ext>
            </a:extLst>
          </p:cNvPr>
          <p:cNvSpPr/>
          <p:nvPr/>
        </p:nvSpPr>
        <p:spPr>
          <a:xfrm>
            <a:off x="212530" y="1858579"/>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5" name="Group 55">
            <a:extLst>
              <a:ext uri="{FF2B5EF4-FFF2-40B4-BE49-F238E27FC236}">
                <a16:creationId xmlns:a16="http://schemas.microsoft.com/office/drawing/2014/main" id="{939CE7C8-B018-B1F7-6607-18A764B6EEEB}"/>
              </a:ext>
            </a:extLst>
          </p:cNvPr>
          <p:cNvGrpSpPr/>
          <p:nvPr/>
        </p:nvGrpSpPr>
        <p:grpSpPr>
          <a:xfrm flipH="1">
            <a:off x="119543" y="1793882"/>
            <a:ext cx="1128117" cy="1128115"/>
            <a:chOff x="9461596" y="1229846"/>
            <a:chExt cx="1424118" cy="1424116"/>
          </a:xfrm>
        </p:grpSpPr>
        <p:sp>
          <p:nvSpPr>
            <p:cNvPr id="26" name="Oval 17">
              <a:extLst>
                <a:ext uri="{FF2B5EF4-FFF2-40B4-BE49-F238E27FC236}">
                  <a16:creationId xmlns:a16="http://schemas.microsoft.com/office/drawing/2014/main" id="{6E1D7C4D-09DD-7E91-2C79-74FDF78FCCFA}"/>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2"/>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17">
              <a:extLst>
                <a:ext uri="{FF2B5EF4-FFF2-40B4-BE49-F238E27FC236}">
                  <a16:creationId xmlns:a16="http://schemas.microsoft.com/office/drawing/2014/main" id="{8A949BFA-4A53-EFCC-FB20-6ADDD530AB2C}"/>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28" name="Picture 4" descr="Infocate">
            <a:extLst>
              <a:ext uri="{FF2B5EF4-FFF2-40B4-BE49-F238E27FC236}">
                <a16:creationId xmlns:a16="http://schemas.microsoft.com/office/drawing/2014/main" id="{F302D5B7-053B-8585-0417-43FEF76536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34"/>
          <a:stretch/>
        </p:blipFill>
        <p:spPr bwMode="auto">
          <a:xfrm>
            <a:off x="348341" y="2132732"/>
            <a:ext cx="592497" cy="44579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96">
            <a:extLst>
              <a:ext uri="{FF2B5EF4-FFF2-40B4-BE49-F238E27FC236}">
                <a16:creationId xmlns:a16="http://schemas.microsoft.com/office/drawing/2014/main" id="{B1283601-3538-9837-F4D9-E8B26A27FFD0}"/>
              </a:ext>
            </a:extLst>
          </p:cNvPr>
          <p:cNvSpPr txBox="1"/>
          <p:nvPr/>
        </p:nvSpPr>
        <p:spPr>
          <a:xfrm>
            <a:off x="90016" y="2966915"/>
            <a:ext cx="1345392" cy="338554"/>
          </a:xfrm>
          <a:prstGeom prst="rect">
            <a:avLst/>
          </a:prstGeom>
          <a:noFill/>
        </p:spPr>
        <p:txBody>
          <a:bodyPr wrap="square" lIns="0" tIns="0" rIns="0" bIns="0" rtlCol="0" anchor="b">
            <a:spAutoFit/>
          </a:bodyPr>
          <a:lstStyle/>
          <a:p>
            <a:pPr algn="ctr"/>
            <a:r>
              <a:rPr lang="es-CO" sz="1100" b="1" kern="0" dirty="0">
                <a:solidFill>
                  <a:schemeClr val="tx2"/>
                </a:solidFill>
                <a:ea typeface="Calibri Light" charset="0"/>
                <a:cs typeface="Calibri Light" charset="0"/>
              </a:rPr>
              <a:t>Eje Humanización de la atención y ACP</a:t>
            </a:r>
            <a:endParaRPr lang="es-CO" sz="1100" b="1" dirty="0">
              <a:solidFill>
                <a:schemeClr val="tx2"/>
              </a:solidFill>
              <a:ea typeface="Calibri Light" charset="0"/>
              <a:cs typeface="Calibri Light" charset="0"/>
            </a:endParaRPr>
          </a:p>
        </p:txBody>
      </p:sp>
      <p:grpSp>
        <p:nvGrpSpPr>
          <p:cNvPr id="30" name="Group 31">
            <a:extLst>
              <a:ext uri="{FF2B5EF4-FFF2-40B4-BE49-F238E27FC236}">
                <a16:creationId xmlns:a16="http://schemas.microsoft.com/office/drawing/2014/main" id="{5E0315D6-7560-4EAE-7EEE-4939C3D5D087}"/>
              </a:ext>
            </a:extLst>
          </p:cNvPr>
          <p:cNvGrpSpPr/>
          <p:nvPr/>
        </p:nvGrpSpPr>
        <p:grpSpPr>
          <a:xfrm flipH="1">
            <a:off x="102657" y="3455963"/>
            <a:ext cx="1128117" cy="1128115"/>
            <a:chOff x="9461596" y="1229846"/>
            <a:chExt cx="1424118" cy="1424116"/>
          </a:xfrm>
        </p:grpSpPr>
        <p:sp>
          <p:nvSpPr>
            <p:cNvPr id="31" name="Oval 17">
              <a:extLst>
                <a:ext uri="{FF2B5EF4-FFF2-40B4-BE49-F238E27FC236}">
                  <a16:creationId xmlns:a16="http://schemas.microsoft.com/office/drawing/2014/main" id="{E259D474-8FB4-EE33-1581-BCB86D079188}"/>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1"/>
                  </a:gs>
                  <a:gs pos="100000">
                    <a:schemeClr val="accent2"/>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17">
              <a:extLst>
                <a:ext uri="{FF2B5EF4-FFF2-40B4-BE49-F238E27FC236}">
                  <a16:creationId xmlns:a16="http://schemas.microsoft.com/office/drawing/2014/main" id="{0526E522-810A-58BC-0801-5AA04DE87176}"/>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3" name="TextBox 96">
            <a:extLst>
              <a:ext uri="{FF2B5EF4-FFF2-40B4-BE49-F238E27FC236}">
                <a16:creationId xmlns:a16="http://schemas.microsoft.com/office/drawing/2014/main" id="{46DEB4A2-A3BE-1910-D1BF-6EBA2E41517E}"/>
              </a:ext>
            </a:extLst>
          </p:cNvPr>
          <p:cNvSpPr txBox="1"/>
          <p:nvPr/>
        </p:nvSpPr>
        <p:spPr>
          <a:xfrm>
            <a:off x="-127232" y="4676294"/>
            <a:ext cx="1621668" cy="338554"/>
          </a:xfrm>
          <a:prstGeom prst="rect">
            <a:avLst/>
          </a:prstGeom>
          <a:noFill/>
        </p:spPr>
        <p:txBody>
          <a:bodyPr wrap="square" lIns="0" tIns="0" rIns="0" bIns="0" rtlCol="0" anchor="b">
            <a:spAutoFit/>
          </a:bodyPr>
          <a:lstStyle/>
          <a:p>
            <a:pPr algn="ctr"/>
            <a:r>
              <a:rPr lang="es-CO" sz="1100" b="1" kern="0" dirty="0">
                <a:solidFill>
                  <a:schemeClr val="tx2"/>
                </a:solidFill>
                <a:cs typeface="Calibri Light" charset="0"/>
              </a:rPr>
              <a:t>Eje Gestión clínica excelente y segura </a:t>
            </a:r>
          </a:p>
        </p:txBody>
      </p:sp>
      <p:sp>
        <p:nvSpPr>
          <p:cNvPr id="34" name="Oval 54">
            <a:extLst>
              <a:ext uri="{FF2B5EF4-FFF2-40B4-BE49-F238E27FC236}">
                <a16:creationId xmlns:a16="http://schemas.microsoft.com/office/drawing/2014/main" id="{C348728C-D98D-CE9A-A544-B81C290F4C10}"/>
              </a:ext>
            </a:extLst>
          </p:cNvPr>
          <p:cNvSpPr/>
          <p:nvPr/>
        </p:nvSpPr>
        <p:spPr>
          <a:xfrm>
            <a:off x="184858" y="3552864"/>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35" name="Imagen 34" descr="Icono&#10;&#10;Descripción generada automáticamente">
            <a:extLst>
              <a:ext uri="{FF2B5EF4-FFF2-40B4-BE49-F238E27FC236}">
                <a16:creationId xmlns:a16="http://schemas.microsoft.com/office/drawing/2014/main" id="{DA0C1173-78B7-FE51-97F5-78004F6295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8072" y="3710155"/>
            <a:ext cx="657555" cy="657555"/>
          </a:xfrm>
          <a:prstGeom prst="rect">
            <a:avLst/>
          </a:prstGeom>
        </p:spPr>
      </p:pic>
      <p:sp>
        <p:nvSpPr>
          <p:cNvPr id="36" name="Oval 18">
            <a:extLst>
              <a:ext uri="{FF2B5EF4-FFF2-40B4-BE49-F238E27FC236}">
                <a16:creationId xmlns:a16="http://schemas.microsoft.com/office/drawing/2014/main" id="{91FF1BF0-5640-5249-7C31-D7C844E54E21}"/>
              </a:ext>
            </a:extLst>
          </p:cNvPr>
          <p:cNvSpPr/>
          <p:nvPr/>
        </p:nvSpPr>
        <p:spPr>
          <a:xfrm>
            <a:off x="229416" y="5204472"/>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7" name="Group 22">
            <a:extLst>
              <a:ext uri="{FF2B5EF4-FFF2-40B4-BE49-F238E27FC236}">
                <a16:creationId xmlns:a16="http://schemas.microsoft.com/office/drawing/2014/main" id="{F516C9AB-3027-C2DE-EACA-409519C2C53A}"/>
              </a:ext>
            </a:extLst>
          </p:cNvPr>
          <p:cNvGrpSpPr/>
          <p:nvPr/>
        </p:nvGrpSpPr>
        <p:grpSpPr>
          <a:xfrm flipH="1">
            <a:off x="119543" y="5109145"/>
            <a:ext cx="1128117" cy="1128115"/>
            <a:chOff x="9461596" y="1229846"/>
            <a:chExt cx="1424118" cy="1424116"/>
          </a:xfrm>
        </p:grpSpPr>
        <p:sp>
          <p:nvSpPr>
            <p:cNvPr id="39" name="Oval 17">
              <a:extLst>
                <a:ext uri="{FF2B5EF4-FFF2-40B4-BE49-F238E27FC236}">
                  <a16:creationId xmlns:a16="http://schemas.microsoft.com/office/drawing/2014/main" id="{23B82BAC-B3FC-D53C-4C2B-5193BEBF90EA}"/>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6"/>
                  </a:gs>
                  <a:gs pos="100000">
                    <a:schemeClr val="accent5"/>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17">
              <a:extLst>
                <a:ext uri="{FF2B5EF4-FFF2-40B4-BE49-F238E27FC236}">
                  <a16:creationId xmlns:a16="http://schemas.microsoft.com/office/drawing/2014/main" id="{45AF5163-1344-79C1-7433-A34B6F4B6C84}"/>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6"/>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1" name="TextBox 96">
            <a:extLst>
              <a:ext uri="{FF2B5EF4-FFF2-40B4-BE49-F238E27FC236}">
                <a16:creationId xmlns:a16="http://schemas.microsoft.com/office/drawing/2014/main" id="{E06D0B2B-FBB7-B042-724B-669EC8772AFA}"/>
              </a:ext>
            </a:extLst>
          </p:cNvPr>
          <p:cNvSpPr txBox="1"/>
          <p:nvPr/>
        </p:nvSpPr>
        <p:spPr>
          <a:xfrm>
            <a:off x="51092" y="6385929"/>
            <a:ext cx="1265020" cy="338554"/>
          </a:xfrm>
          <a:prstGeom prst="rect">
            <a:avLst/>
          </a:prstGeom>
          <a:noFill/>
        </p:spPr>
        <p:txBody>
          <a:bodyPr wrap="square" lIns="0" tIns="0" rIns="0" bIns="0" rtlCol="0" anchor="b">
            <a:spAutoFit/>
          </a:bodyPr>
          <a:lstStyle/>
          <a:p>
            <a:pPr algn="ctr"/>
            <a:r>
              <a:rPr lang="es-CO" sz="1100" b="1" kern="0" dirty="0">
                <a:solidFill>
                  <a:schemeClr val="tx2"/>
                </a:solidFill>
                <a:cs typeface="Calibri Light" charset="0"/>
              </a:rPr>
              <a:t>Eje Transformación Cultural</a:t>
            </a:r>
          </a:p>
        </p:txBody>
      </p:sp>
      <p:pic>
        <p:nvPicPr>
          <p:cNvPr id="42" name="Imagen 41" descr="Icono&#10;&#10;Descripción generada automáticamente">
            <a:extLst>
              <a:ext uri="{FF2B5EF4-FFF2-40B4-BE49-F238E27FC236}">
                <a16:creationId xmlns:a16="http://schemas.microsoft.com/office/drawing/2014/main" id="{5BCC3E51-2426-C088-8850-31E1A4579A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657" y="5280739"/>
            <a:ext cx="832104" cy="832104"/>
          </a:xfrm>
          <a:prstGeom prst="rect">
            <a:avLst/>
          </a:prstGeom>
        </p:spPr>
      </p:pic>
    </p:spTree>
    <p:extLst>
      <p:ext uri="{BB962C8B-B14F-4D97-AF65-F5344CB8AC3E}">
        <p14:creationId xmlns:p14="http://schemas.microsoft.com/office/powerpoint/2010/main" val="4091834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370AE26-B00C-CE0C-6392-744073565865}"/>
              </a:ext>
            </a:extLst>
          </p:cNvPr>
          <p:cNvSpPr/>
          <p:nvPr/>
        </p:nvSpPr>
        <p:spPr>
          <a:xfrm>
            <a:off x="4949295" y="-20424"/>
            <a:ext cx="7245531" cy="687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CuadroTexto 59">
            <a:extLst>
              <a:ext uri="{FF2B5EF4-FFF2-40B4-BE49-F238E27FC236}">
                <a16:creationId xmlns:a16="http://schemas.microsoft.com/office/drawing/2014/main" id="{0EF2DB7A-2BAC-468B-F643-AD34B10AA416}"/>
              </a:ext>
            </a:extLst>
          </p:cNvPr>
          <p:cNvSpPr txBox="1"/>
          <p:nvPr/>
        </p:nvSpPr>
        <p:spPr>
          <a:xfrm>
            <a:off x="5399748" y="892424"/>
            <a:ext cx="5982019" cy="33855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 Todos necesitamos del otro”.</a:t>
            </a:r>
          </a:p>
        </p:txBody>
      </p:sp>
      <p:sp>
        <p:nvSpPr>
          <p:cNvPr id="61" name="CuadroTexto 60">
            <a:extLst>
              <a:ext uri="{FF2B5EF4-FFF2-40B4-BE49-F238E27FC236}">
                <a16:creationId xmlns:a16="http://schemas.microsoft.com/office/drawing/2014/main" id="{8E79C9EF-58B9-9EF0-DE6F-A030C9424A04}"/>
              </a:ext>
            </a:extLst>
          </p:cNvPr>
          <p:cNvSpPr txBox="1"/>
          <p:nvPr/>
        </p:nvSpPr>
        <p:spPr>
          <a:xfrm>
            <a:off x="5437767" y="1394708"/>
            <a:ext cx="5509718" cy="107721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 Construir una cultura en grupo”</a:t>
            </a:r>
          </a:p>
          <a:p>
            <a:pPr marR="0" lvl="0" algn="just" defTabSz="914400" rtl="0" eaLnBrk="1" fontAlgn="auto" latinLnBrk="0" hangingPunct="1">
              <a:lnSpc>
                <a:spcPct val="100000"/>
              </a:lnSpc>
              <a:spcBef>
                <a:spcPts val="0"/>
              </a:spcBef>
              <a:spcAft>
                <a:spcPts val="0"/>
              </a:spcAft>
              <a:buClrTx/>
              <a:buSzTx/>
              <a:tabLst/>
              <a:defRPr/>
            </a:pPr>
            <a:endParaRPr lang="es-ES" sz="1600" b="1" dirty="0">
              <a:solidFill>
                <a:schemeClr val="tx2"/>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Que sentido le doy yo a todo lo que realizo, para poder sentirme feliz con lo que hago. </a:t>
            </a:r>
          </a:p>
        </p:txBody>
      </p:sp>
      <p:sp>
        <p:nvSpPr>
          <p:cNvPr id="64" name="CuadroTexto 63">
            <a:extLst>
              <a:ext uri="{FF2B5EF4-FFF2-40B4-BE49-F238E27FC236}">
                <a16:creationId xmlns:a16="http://schemas.microsoft.com/office/drawing/2014/main" id="{B7BAFB2A-889C-37DB-AC2F-D965A29219EC}"/>
              </a:ext>
            </a:extLst>
          </p:cNvPr>
          <p:cNvSpPr txBox="1"/>
          <p:nvPr/>
        </p:nvSpPr>
        <p:spPr>
          <a:xfrm>
            <a:off x="5399748" y="317386"/>
            <a:ext cx="2765687" cy="523220"/>
          </a:xfrm>
          <a:prstGeom prst="rect">
            <a:avLst/>
          </a:prstGeom>
          <a:noFill/>
        </p:spPr>
        <p:txBody>
          <a:bodyPr wrap="square" rtlCol="0">
            <a:spAutoFit/>
          </a:bodyPr>
          <a:lstStyle/>
          <a:p>
            <a:r>
              <a:rPr lang="es-ES" sz="28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Características</a:t>
            </a:r>
            <a:endParaRPr lang="es-CO" sz="2800" dirty="0">
              <a:solidFill>
                <a:schemeClr val="tx2"/>
              </a:solidFill>
            </a:endParaRPr>
          </a:p>
        </p:txBody>
      </p:sp>
      <p:sp>
        <p:nvSpPr>
          <p:cNvPr id="24" name="CuadroTexto 23">
            <a:extLst>
              <a:ext uri="{FF2B5EF4-FFF2-40B4-BE49-F238E27FC236}">
                <a16:creationId xmlns:a16="http://schemas.microsoft.com/office/drawing/2014/main" id="{8BDEAE56-FD47-B13A-B6AF-6BD3C5192A7E}"/>
              </a:ext>
            </a:extLst>
          </p:cNvPr>
          <p:cNvSpPr txBox="1"/>
          <p:nvPr/>
        </p:nvSpPr>
        <p:spPr>
          <a:xfrm>
            <a:off x="340240" y="303583"/>
            <a:ext cx="4165173" cy="523220"/>
          </a:xfrm>
          <a:prstGeom prst="rect">
            <a:avLst/>
          </a:prstGeom>
          <a:noFill/>
        </p:spPr>
        <p:txBody>
          <a:bodyPr wrap="square" rtlCol="0">
            <a:spAutoFit/>
          </a:bodyPr>
          <a:lstStyle/>
          <a:p>
            <a:pPr algn="ctr"/>
            <a:r>
              <a:rPr lang="es-ES" sz="2800" b="1" dirty="0">
                <a:solidFill>
                  <a:schemeClr val="accent5">
                    <a:lumMod val="50000"/>
                  </a:schemeClr>
                </a:solidFill>
                <a:latin typeface="Arial" panose="020B0604020202020204" pitchFamily="34" charset="0"/>
                <a:cs typeface="Times New Roman" panose="02020603050405020304" pitchFamily="18" charset="0"/>
              </a:rPr>
              <a:t>Trabajo Colaborativo</a:t>
            </a:r>
            <a:endParaRPr lang="es-CO" sz="2800" dirty="0">
              <a:solidFill>
                <a:schemeClr val="accent5">
                  <a:lumMod val="50000"/>
                </a:schemeClr>
              </a:solidFill>
            </a:endParaRPr>
          </a:p>
        </p:txBody>
      </p:sp>
      <p:sp>
        <p:nvSpPr>
          <p:cNvPr id="4" name="Freeform: Shape 3">
            <a:extLst>
              <a:ext uri="{FF2B5EF4-FFF2-40B4-BE49-F238E27FC236}">
                <a16:creationId xmlns:a16="http://schemas.microsoft.com/office/drawing/2014/main" id="{48444EE8-8233-CA32-9873-25493070719F}"/>
              </a:ext>
            </a:extLst>
          </p:cNvPr>
          <p:cNvSpPr/>
          <p:nvPr/>
        </p:nvSpPr>
        <p:spPr>
          <a:xfrm>
            <a:off x="1333337" y="1132016"/>
            <a:ext cx="2135448" cy="2488732"/>
          </a:xfrm>
          <a:custGeom>
            <a:avLst/>
            <a:gdLst>
              <a:gd name="connsiteX0" fmla="*/ 218985 w 2011069"/>
              <a:gd name="connsiteY0" fmla="*/ 0 h 2343776"/>
              <a:gd name="connsiteX1" fmla="*/ 1792084 w 2011069"/>
              <a:gd name="connsiteY1" fmla="*/ 0 h 2343776"/>
              <a:gd name="connsiteX2" fmla="*/ 2011069 w 2011069"/>
              <a:gd name="connsiteY2" fmla="*/ 218985 h 2343776"/>
              <a:gd name="connsiteX3" fmla="*/ 2011069 w 2011069"/>
              <a:gd name="connsiteY3" fmla="*/ 2343770 h 2343776"/>
              <a:gd name="connsiteX4" fmla="*/ 2004110 w 2011069"/>
              <a:gd name="connsiteY4" fmla="*/ 2298173 h 2343776"/>
              <a:gd name="connsiteX5" fmla="*/ 1005535 w 2011069"/>
              <a:gd name="connsiteY5" fmla="*/ 1484312 h 2343776"/>
              <a:gd name="connsiteX6" fmla="*/ 6960 w 2011069"/>
              <a:gd name="connsiteY6" fmla="*/ 2298173 h 2343776"/>
              <a:gd name="connsiteX7" fmla="*/ 0 w 2011069"/>
              <a:gd name="connsiteY7" fmla="*/ 2343776 h 2343776"/>
              <a:gd name="connsiteX8" fmla="*/ 0 w 2011069"/>
              <a:gd name="connsiteY8" fmla="*/ 218985 h 2343776"/>
              <a:gd name="connsiteX9" fmla="*/ 218985 w 2011069"/>
              <a:gd name="connsiteY9" fmla="*/ 0 h 234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6">
                <a:moveTo>
                  <a:pt x="218985" y="0"/>
                </a:moveTo>
                <a:lnTo>
                  <a:pt x="1792084" y="0"/>
                </a:lnTo>
                <a:cubicBezTo>
                  <a:pt x="1913026" y="0"/>
                  <a:pt x="2011069" y="98043"/>
                  <a:pt x="2011069" y="218985"/>
                </a:cubicBezTo>
                <a:lnTo>
                  <a:pt x="2011069" y="2343770"/>
                </a:lnTo>
                <a:lnTo>
                  <a:pt x="2004110" y="2298173"/>
                </a:lnTo>
                <a:cubicBezTo>
                  <a:pt x="1909065" y="1833704"/>
                  <a:pt x="1498102" y="1484312"/>
                  <a:pt x="1005535" y="1484312"/>
                </a:cubicBezTo>
                <a:cubicBezTo>
                  <a:pt x="512968" y="1484312"/>
                  <a:pt x="102005" y="1833704"/>
                  <a:pt x="6960" y="2298173"/>
                </a:cubicBezTo>
                <a:lnTo>
                  <a:pt x="0" y="2343776"/>
                </a:lnTo>
                <a:lnTo>
                  <a:pt x="0" y="218985"/>
                </a:lnTo>
                <a:cubicBezTo>
                  <a:pt x="0" y="98043"/>
                  <a:pt x="98043" y="0"/>
                  <a:pt x="218985" y="0"/>
                </a:cubicBezTo>
                <a:close/>
              </a:path>
            </a:pathLst>
          </a:custGeom>
          <a:gradFill>
            <a:gsLst>
              <a:gs pos="0">
                <a:srgbClr val="009DD9">
                  <a:lumMod val="75000"/>
                </a:srgbClr>
              </a:gs>
              <a:gs pos="95000">
                <a:srgbClr val="009DD9"/>
              </a:gs>
            </a:gsLst>
            <a:lin ang="5400000" scaled="1"/>
          </a:gra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 name="Freeform: Shape 8">
            <a:extLst>
              <a:ext uri="{FF2B5EF4-FFF2-40B4-BE49-F238E27FC236}">
                <a16:creationId xmlns:a16="http://schemas.microsoft.com/office/drawing/2014/main" id="{460EA89A-A03A-284A-7927-126678B93725}"/>
              </a:ext>
            </a:extLst>
          </p:cNvPr>
          <p:cNvSpPr/>
          <p:nvPr/>
        </p:nvSpPr>
        <p:spPr>
          <a:xfrm>
            <a:off x="1512728" y="2904112"/>
            <a:ext cx="1776666" cy="1777373"/>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solidFill>
            <a:srgbClr val="5296A1"/>
          </a:soli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Segoe UI"/>
            </a:endParaRPr>
          </a:p>
        </p:txBody>
      </p:sp>
      <p:sp>
        <p:nvSpPr>
          <p:cNvPr id="12" name="CuadroTexto 11">
            <a:extLst>
              <a:ext uri="{FF2B5EF4-FFF2-40B4-BE49-F238E27FC236}">
                <a16:creationId xmlns:a16="http://schemas.microsoft.com/office/drawing/2014/main" id="{8B3A476E-AB60-C48F-853B-CEE19FCB7375}"/>
              </a:ext>
            </a:extLst>
          </p:cNvPr>
          <p:cNvSpPr txBox="1"/>
          <p:nvPr/>
        </p:nvSpPr>
        <p:spPr>
          <a:xfrm>
            <a:off x="1372317" y="1394708"/>
            <a:ext cx="2088568" cy="830997"/>
          </a:xfrm>
          <a:prstGeom prst="rect">
            <a:avLst/>
          </a:prstGeom>
          <a:noFill/>
        </p:spPr>
        <p:txBody>
          <a:bodyPr wrap="square" rtlCol="0">
            <a:spAutoFit/>
          </a:bodyPr>
          <a:lstStyle/>
          <a:p>
            <a:pPr algn="ct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Construcción colectiva de todo lo que hacemos para generar relaciones que inspiran confianza</a:t>
            </a:r>
            <a:endParaRPr lang="es-CO" sz="1200" dirty="0">
              <a:solidFill>
                <a:schemeClr val="bg1"/>
              </a:solidFill>
            </a:endParaRPr>
          </a:p>
        </p:txBody>
      </p:sp>
      <p:pic>
        <p:nvPicPr>
          <p:cNvPr id="18" name="Gráfico 17">
            <a:extLst>
              <a:ext uri="{FF2B5EF4-FFF2-40B4-BE49-F238E27FC236}">
                <a16:creationId xmlns:a16="http://schemas.microsoft.com/office/drawing/2014/main" id="{42772927-C630-6BFA-BC7D-C43944DB87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9246" y="3207214"/>
            <a:ext cx="1223630" cy="1223630"/>
          </a:xfrm>
          <a:prstGeom prst="rect">
            <a:avLst/>
          </a:prstGeom>
        </p:spPr>
      </p:pic>
      <p:pic>
        <p:nvPicPr>
          <p:cNvPr id="19" name="Gráfico 18">
            <a:extLst>
              <a:ext uri="{FF2B5EF4-FFF2-40B4-BE49-F238E27FC236}">
                <a16:creationId xmlns:a16="http://schemas.microsoft.com/office/drawing/2014/main" id="{64B690AB-F187-9C5D-36B2-DC2C38AC90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5175" y="3857094"/>
            <a:ext cx="451772" cy="460630"/>
          </a:xfrm>
          <a:prstGeom prst="rect">
            <a:avLst/>
          </a:prstGeom>
        </p:spPr>
      </p:pic>
      <p:sp>
        <p:nvSpPr>
          <p:cNvPr id="20" name="CuadroTexto 19">
            <a:extLst>
              <a:ext uri="{FF2B5EF4-FFF2-40B4-BE49-F238E27FC236}">
                <a16:creationId xmlns:a16="http://schemas.microsoft.com/office/drawing/2014/main" id="{33996F81-8577-4D2B-E53E-7BC7197DE506}"/>
              </a:ext>
            </a:extLst>
          </p:cNvPr>
          <p:cNvSpPr txBox="1"/>
          <p:nvPr/>
        </p:nvSpPr>
        <p:spPr>
          <a:xfrm>
            <a:off x="1816651" y="3349308"/>
            <a:ext cx="1199899" cy="523220"/>
          </a:xfrm>
          <a:prstGeom prst="rect">
            <a:avLst/>
          </a:prstGeom>
          <a:noFill/>
        </p:spPr>
        <p:txBody>
          <a:bodyPr wrap="square" rtlCol="0">
            <a:spAutoFit/>
          </a:bodyPr>
          <a:lstStyle/>
          <a:p>
            <a:pPr algn="ctr"/>
            <a:r>
              <a:rPr lang="es-CO" sz="1400" b="1" dirty="0">
                <a:solidFill>
                  <a:schemeClr val="bg1"/>
                </a:solidFill>
              </a:rPr>
              <a:t>Trabajo Colaborativo</a:t>
            </a:r>
          </a:p>
        </p:txBody>
      </p:sp>
      <p:sp>
        <p:nvSpPr>
          <p:cNvPr id="27" name="CuadroTexto 26">
            <a:extLst>
              <a:ext uri="{FF2B5EF4-FFF2-40B4-BE49-F238E27FC236}">
                <a16:creationId xmlns:a16="http://schemas.microsoft.com/office/drawing/2014/main" id="{A9B078E8-875B-8F84-89A2-59864CFA9162}"/>
              </a:ext>
            </a:extLst>
          </p:cNvPr>
          <p:cNvSpPr txBox="1"/>
          <p:nvPr/>
        </p:nvSpPr>
        <p:spPr>
          <a:xfrm>
            <a:off x="907351" y="5093960"/>
            <a:ext cx="3439192" cy="369332"/>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TODOS NECESITAMOS DEL OTRO</a:t>
            </a:r>
          </a:p>
        </p:txBody>
      </p:sp>
      <p:pic>
        <p:nvPicPr>
          <p:cNvPr id="29" name="Imagen 28" descr="Logotipo, nombre de la empresa&#10;&#10;Descripción generada automáticamente">
            <a:extLst>
              <a:ext uri="{FF2B5EF4-FFF2-40B4-BE49-F238E27FC236}">
                <a16:creationId xmlns:a16="http://schemas.microsoft.com/office/drawing/2014/main" id="{D3BD62FF-42F8-19C8-6FE0-9828BF3BC6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54" t="17280" r="14310" b="10056"/>
          <a:stretch/>
        </p:blipFill>
        <p:spPr>
          <a:xfrm>
            <a:off x="1073000" y="6131818"/>
            <a:ext cx="1432491" cy="644309"/>
          </a:xfrm>
          <a:prstGeom prst="rect">
            <a:avLst/>
          </a:prstGeom>
        </p:spPr>
      </p:pic>
      <p:pic>
        <p:nvPicPr>
          <p:cNvPr id="30" name="Imagen 29" descr="Logotipo, nombre de la empresa&#10;&#10;Descripción generada automáticamente">
            <a:extLst>
              <a:ext uri="{FF2B5EF4-FFF2-40B4-BE49-F238E27FC236}">
                <a16:creationId xmlns:a16="http://schemas.microsoft.com/office/drawing/2014/main" id="{29BDCA53-7BD3-2B48-5033-C1C88DE8C0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5758" y="5934893"/>
            <a:ext cx="1446115" cy="849725"/>
          </a:xfrm>
          <a:prstGeom prst="rect">
            <a:avLst/>
          </a:prstGeom>
        </p:spPr>
      </p:pic>
      <p:sp>
        <p:nvSpPr>
          <p:cNvPr id="21" name="CuadroTexto 20">
            <a:extLst>
              <a:ext uri="{FF2B5EF4-FFF2-40B4-BE49-F238E27FC236}">
                <a16:creationId xmlns:a16="http://schemas.microsoft.com/office/drawing/2014/main" id="{39AB2939-7D90-40AA-A659-337AB994C704}"/>
              </a:ext>
            </a:extLst>
          </p:cNvPr>
          <p:cNvSpPr txBox="1"/>
          <p:nvPr/>
        </p:nvSpPr>
        <p:spPr>
          <a:xfrm>
            <a:off x="5206602" y="3118475"/>
            <a:ext cx="7571423" cy="461665"/>
          </a:xfrm>
          <a:prstGeom prst="rect">
            <a:avLst/>
          </a:prstGeom>
          <a:noFill/>
        </p:spPr>
        <p:txBody>
          <a:bodyPr wrap="square" rtlCol="0">
            <a:spAutoFit/>
          </a:bodyPr>
          <a:lstStyle/>
          <a:p>
            <a:r>
              <a:rPr lang="es-ES" sz="2400" b="1" dirty="0">
                <a:solidFill>
                  <a:schemeClr val="accent5">
                    <a:lumMod val="50000"/>
                  </a:schemeClr>
                </a:solidFill>
              </a:rPr>
              <a:t>Dos elementos de la cultura que aplica diariamente.</a:t>
            </a:r>
          </a:p>
        </p:txBody>
      </p:sp>
      <p:sp>
        <p:nvSpPr>
          <p:cNvPr id="22" name="CuadroTexto 21">
            <a:extLst>
              <a:ext uri="{FF2B5EF4-FFF2-40B4-BE49-F238E27FC236}">
                <a16:creationId xmlns:a16="http://schemas.microsoft.com/office/drawing/2014/main" id="{5E89858A-4990-4AE4-ACB2-6723373EFF3A}"/>
              </a:ext>
            </a:extLst>
          </p:cNvPr>
          <p:cNvSpPr txBox="1"/>
          <p:nvPr/>
        </p:nvSpPr>
        <p:spPr>
          <a:xfrm>
            <a:off x="5128687" y="3700180"/>
            <a:ext cx="6834714" cy="830997"/>
          </a:xfrm>
          <a:prstGeom prst="rect">
            <a:avLst/>
          </a:prstGeom>
          <a:noFill/>
        </p:spPr>
        <p:txBody>
          <a:bodyPr wrap="square" rtlCol="0">
            <a:spAutoFit/>
          </a:bodyPr>
          <a:lstStyle/>
          <a:p>
            <a:pPr algn="just"/>
            <a:r>
              <a:rPr lang="es-ES" sz="2000" b="1" dirty="0">
                <a:solidFill>
                  <a:schemeClr val="accent2">
                    <a:lumMod val="75000"/>
                  </a:schemeClr>
                </a:solidFill>
                <a:latin typeface="Arial" panose="020B0604020202020204" pitchFamily="34" charset="0"/>
                <a:cs typeface="Times New Roman" panose="02020603050405020304" pitchFamily="18" charset="0"/>
              </a:rPr>
              <a:t>Trabajo Colaborativo</a:t>
            </a:r>
            <a:r>
              <a:rPr lang="es-ES" sz="1400" b="1" dirty="0">
                <a:solidFill>
                  <a:schemeClr val="accent5">
                    <a:lumMod val="50000"/>
                  </a:schemeClr>
                </a:solidFill>
                <a:latin typeface="Arial" panose="020B0604020202020204" pitchFamily="34" charset="0"/>
                <a:cs typeface="Times New Roman" panose="02020603050405020304" pitchFamily="18" charset="0"/>
              </a:rPr>
              <a:t>: </a:t>
            </a:r>
            <a:r>
              <a:rPr lang="es-ES" sz="1400" dirty="0">
                <a:solidFill>
                  <a:schemeClr val="accent5">
                    <a:lumMod val="50000"/>
                  </a:schemeClr>
                </a:solidFill>
                <a:latin typeface="Arial" panose="020B0604020202020204" pitchFamily="34" charset="0"/>
                <a:cs typeface="Times New Roman" panose="02020603050405020304" pitchFamily="18" charset="0"/>
              </a:rPr>
              <a:t>tengo en cuenta las opiniones de otros, apoyo en trabajo de mis compañeros, cumplo con las tareas establecidos, atiendo las necesidades del usuarios así no este asignado a mi cargo. </a:t>
            </a:r>
            <a:endParaRPr lang="es-CO" sz="2000" dirty="0">
              <a:solidFill>
                <a:schemeClr val="accent5">
                  <a:lumMod val="50000"/>
                </a:schemeClr>
              </a:solidFill>
            </a:endParaRPr>
          </a:p>
        </p:txBody>
      </p:sp>
    </p:spTree>
    <p:extLst>
      <p:ext uri="{BB962C8B-B14F-4D97-AF65-F5344CB8AC3E}">
        <p14:creationId xmlns:p14="http://schemas.microsoft.com/office/powerpoint/2010/main" val="1186498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370AE26-B00C-CE0C-6392-744073565865}"/>
              </a:ext>
            </a:extLst>
          </p:cNvPr>
          <p:cNvSpPr/>
          <p:nvPr/>
        </p:nvSpPr>
        <p:spPr>
          <a:xfrm>
            <a:off x="4949295" y="-20424"/>
            <a:ext cx="7245531" cy="687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CuadroTexto 23">
            <a:extLst>
              <a:ext uri="{FF2B5EF4-FFF2-40B4-BE49-F238E27FC236}">
                <a16:creationId xmlns:a16="http://schemas.microsoft.com/office/drawing/2014/main" id="{8BDEAE56-FD47-B13A-B6AF-6BD3C5192A7E}"/>
              </a:ext>
            </a:extLst>
          </p:cNvPr>
          <p:cNvSpPr txBox="1"/>
          <p:nvPr/>
        </p:nvSpPr>
        <p:spPr>
          <a:xfrm>
            <a:off x="340240" y="303583"/>
            <a:ext cx="4165173" cy="523220"/>
          </a:xfrm>
          <a:prstGeom prst="rect">
            <a:avLst/>
          </a:prstGeom>
          <a:noFill/>
        </p:spPr>
        <p:txBody>
          <a:bodyPr wrap="square" rtlCol="0">
            <a:spAutoFit/>
          </a:bodyPr>
          <a:lstStyle/>
          <a:p>
            <a:pPr algn="ctr"/>
            <a:r>
              <a:rPr lang="es-ES" sz="2800" b="1" dirty="0">
                <a:solidFill>
                  <a:schemeClr val="accent5">
                    <a:lumMod val="50000"/>
                  </a:schemeClr>
                </a:solidFill>
                <a:latin typeface="Arial" panose="020B0604020202020204" pitchFamily="34" charset="0"/>
                <a:cs typeface="Times New Roman" panose="02020603050405020304" pitchFamily="18" charset="0"/>
              </a:rPr>
              <a:t>Trabajo Colaborativo</a:t>
            </a:r>
            <a:endParaRPr lang="es-CO" sz="2800" dirty="0">
              <a:solidFill>
                <a:schemeClr val="accent5">
                  <a:lumMod val="50000"/>
                </a:schemeClr>
              </a:solidFill>
            </a:endParaRPr>
          </a:p>
        </p:txBody>
      </p:sp>
      <p:sp>
        <p:nvSpPr>
          <p:cNvPr id="4" name="Freeform: Shape 3">
            <a:extLst>
              <a:ext uri="{FF2B5EF4-FFF2-40B4-BE49-F238E27FC236}">
                <a16:creationId xmlns:a16="http://schemas.microsoft.com/office/drawing/2014/main" id="{48444EE8-8233-CA32-9873-25493070719F}"/>
              </a:ext>
            </a:extLst>
          </p:cNvPr>
          <p:cNvSpPr/>
          <p:nvPr/>
        </p:nvSpPr>
        <p:spPr>
          <a:xfrm>
            <a:off x="1333337" y="1132016"/>
            <a:ext cx="2135448" cy="2488732"/>
          </a:xfrm>
          <a:custGeom>
            <a:avLst/>
            <a:gdLst>
              <a:gd name="connsiteX0" fmla="*/ 218985 w 2011069"/>
              <a:gd name="connsiteY0" fmla="*/ 0 h 2343776"/>
              <a:gd name="connsiteX1" fmla="*/ 1792084 w 2011069"/>
              <a:gd name="connsiteY1" fmla="*/ 0 h 2343776"/>
              <a:gd name="connsiteX2" fmla="*/ 2011069 w 2011069"/>
              <a:gd name="connsiteY2" fmla="*/ 218985 h 2343776"/>
              <a:gd name="connsiteX3" fmla="*/ 2011069 w 2011069"/>
              <a:gd name="connsiteY3" fmla="*/ 2343770 h 2343776"/>
              <a:gd name="connsiteX4" fmla="*/ 2004110 w 2011069"/>
              <a:gd name="connsiteY4" fmla="*/ 2298173 h 2343776"/>
              <a:gd name="connsiteX5" fmla="*/ 1005535 w 2011069"/>
              <a:gd name="connsiteY5" fmla="*/ 1484312 h 2343776"/>
              <a:gd name="connsiteX6" fmla="*/ 6960 w 2011069"/>
              <a:gd name="connsiteY6" fmla="*/ 2298173 h 2343776"/>
              <a:gd name="connsiteX7" fmla="*/ 0 w 2011069"/>
              <a:gd name="connsiteY7" fmla="*/ 2343776 h 2343776"/>
              <a:gd name="connsiteX8" fmla="*/ 0 w 2011069"/>
              <a:gd name="connsiteY8" fmla="*/ 218985 h 2343776"/>
              <a:gd name="connsiteX9" fmla="*/ 218985 w 2011069"/>
              <a:gd name="connsiteY9" fmla="*/ 0 h 234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6">
                <a:moveTo>
                  <a:pt x="218985" y="0"/>
                </a:moveTo>
                <a:lnTo>
                  <a:pt x="1792084" y="0"/>
                </a:lnTo>
                <a:cubicBezTo>
                  <a:pt x="1913026" y="0"/>
                  <a:pt x="2011069" y="98043"/>
                  <a:pt x="2011069" y="218985"/>
                </a:cubicBezTo>
                <a:lnTo>
                  <a:pt x="2011069" y="2343770"/>
                </a:lnTo>
                <a:lnTo>
                  <a:pt x="2004110" y="2298173"/>
                </a:lnTo>
                <a:cubicBezTo>
                  <a:pt x="1909065" y="1833704"/>
                  <a:pt x="1498102" y="1484312"/>
                  <a:pt x="1005535" y="1484312"/>
                </a:cubicBezTo>
                <a:cubicBezTo>
                  <a:pt x="512968" y="1484312"/>
                  <a:pt x="102005" y="1833704"/>
                  <a:pt x="6960" y="2298173"/>
                </a:cubicBezTo>
                <a:lnTo>
                  <a:pt x="0" y="2343776"/>
                </a:lnTo>
                <a:lnTo>
                  <a:pt x="0" y="218985"/>
                </a:lnTo>
                <a:cubicBezTo>
                  <a:pt x="0" y="98043"/>
                  <a:pt x="98043" y="0"/>
                  <a:pt x="218985" y="0"/>
                </a:cubicBezTo>
                <a:close/>
              </a:path>
            </a:pathLst>
          </a:custGeom>
          <a:gradFill>
            <a:gsLst>
              <a:gs pos="0">
                <a:srgbClr val="009DD9">
                  <a:lumMod val="75000"/>
                </a:srgbClr>
              </a:gs>
              <a:gs pos="95000">
                <a:srgbClr val="009DD9"/>
              </a:gs>
            </a:gsLst>
            <a:lin ang="5400000" scaled="1"/>
          </a:gra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7" name="Freeform: Shape 8">
            <a:extLst>
              <a:ext uri="{FF2B5EF4-FFF2-40B4-BE49-F238E27FC236}">
                <a16:creationId xmlns:a16="http://schemas.microsoft.com/office/drawing/2014/main" id="{460EA89A-A03A-284A-7927-126678B93725}"/>
              </a:ext>
            </a:extLst>
          </p:cNvPr>
          <p:cNvSpPr/>
          <p:nvPr/>
        </p:nvSpPr>
        <p:spPr>
          <a:xfrm>
            <a:off x="1512728" y="2904112"/>
            <a:ext cx="1776666" cy="1777373"/>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solidFill>
            <a:srgbClr val="5296A1"/>
          </a:soli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Segoe UI"/>
            </a:endParaRPr>
          </a:p>
        </p:txBody>
      </p:sp>
      <p:sp>
        <p:nvSpPr>
          <p:cNvPr id="12" name="CuadroTexto 11">
            <a:extLst>
              <a:ext uri="{FF2B5EF4-FFF2-40B4-BE49-F238E27FC236}">
                <a16:creationId xmlns:a16="http://schemas.microsoft.com/office/drawing/2014/main" id="{8B3A476E-AB60-C48F-853B-CEE19FCB7375}"/>
              </a:ext>
            </a:extLst>
          </p:cNvPr>
          <p:cNvSpPr txBox="1"/>
          <p:nvPr/>
        </p:nvSpPr>
        <p:spPr>
          <a:xfrm>
            <a:off x="1372317" y="1394708"/>
            <a:ext cx="2088568" cy="830997"/>
          </a:xfrm>
          <a:prstGeom prst="rect">
            <a:avLst/>
          </a:prstGeom>
          <a:noFill/>
        </p:spPr>
        <p:txBody>
          <a:bodyPr wrap="square" rtlCol="0">
            <a:spAutoFit/>
          </a:bodyPr>
          <a:lstStyle/>
          <a:p>
            <a:pPr algn="ct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Construcción colectiva de todo lo que hacemos para generar relaciones que inspiran confianza</a:t>
            </a:r>
            <a:endParaRPr lang="es-CO" sz="1200" dirty="0">
              <a:solidFill>
                <a:schemeClr val="bg1"/>
              </a:solidFill>
            </a:endParaRPr>
          </a:p>
        </p:txBody>
      </p:sp>
      <p:pic>
        <p:nvPicPr>
          <p:cNvPr id="18" name="Gráfico 17">
            <a:extLst>
              <a:ext uri="{FF2B5EF4-FFF2-40B4-BE49-F238E27FC236}">
                <a16:creationId xmlns:a16="http://schemas.microsoft.com/office/drawing/2014/main" id="{42772927-C630-6BFA-BC7D-C43944DB87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9246" y="3207214"/>
            <a:ext cx="1223630" cy="1223630"/>
          </a:xfrm>
          <a:prstGeom prst="rect">
            <a:avLst/>
          </a:prstGeom>
        </p:spPr>
      </p:pic>
      <p:pic>
        <p:nvPicPr>
          <p:cNvPr id="19" name="Gráfico 18">
            <a:extLst>
              <a:ext uri="{FF2B5EF4-FFF2-40B4-BE49-F238E27FC236}">
                <a16:creationId xmlns:a16="http://schemas.microsoft.com/office/drawing/2014/main" id="{64B690AB-F187-9C5D-36B2-DC2C38AC90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5175" y="3857094"/>
            <a:ext cx="451772" cy="460630"/>
          </a:xfrm>
          <a:prstGeom prst="rect">
            <a:avLst/>
          </a:prstGeom>
        </p:spPr>
      </p:pic>
      <p:sp>
        <p:nvSpPr>
          <p:cNvPr id="20" name="CuadroTexto 19">
            <a:extLst>
              <a:ext uri="{FF2B5EF4-FFF2-40B4-BE49-F238E27FC236}">
                <a16:creationId xmlns:a16="http://schemas.microsoft.com/office/drawing/2014/main" id="{33996F81-8577-4D2B-E53E-7BC7197DE506}"/>
              </a:ext>
            </a:extLst>
          </p:cNvPr>
          <p:cNvSpPr txBox="1"/>
          <p:nvPr/>
        </p:nvSpPr>
        <p:spPr>
          <a:xfrm>
            <a:off x="1816651" y="3349308"/>
            <a:ext cx="1199899" cy="523220"/>
          </a:xfrm>
          <a:prstGeom prst="rect">
            <a:avLst/>
          </a:prstGeom>
          <a:noFill/>
        </p:spPr>
        <p:txBody>
          <a:bodyPr wrap="square" rtlCol="0">
            <a:spAutoFit/>
          </a:bodyPr>
          <a:lstStyle/>
          <a:p>
            <a:pPr algn="ctr"/>
            <a:r>
              <a:rPr lang="es-CO" sz="1400" b="1" dirty="0">
                <a:solidFill>
                  <a:schemeClr val="bg1"/>
                </a:solidFill>
              </a:rPr>
              <a:t>Trabajo Colaborativo</a:t>
            </a:r>
          </a:p>
        </p:txBody>
      </p:sp>
      <p:sp>
        <p:nvSpPr>
          <p:cNvPr id="27" name="CuadroTexto 26">
            <a:extLst>
              <a:ext uri="{FF2B5EF4-FFF2-40B4-BE49-F238E27FC236}">
                <a16:creationId xmlns:a16="http://schemas.microsoft.com/office/drawing/2014/main" id="{A9B078E8-875B-8F84-89A2-59864CFA9162}"/>
              </a:ext>
            </a:extLst>
          </p:cNvPr>
          <p:cNvSpPr txBox="1"/>
          <p:nvPr/>
        </p:nvSpPr>
        <p:spPr>
          <a:xfrm>
            <a:off x="907351" y="5093960"/>
            <a:ext cx="3439192" cy="369332"/>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TODOS NECESITAMOS DEL OTRO</a:t>
            </a:r>
          </a:p>
        </p:txBody>
      </p:sp>
      <p:sp>
        <p:nvSpPr>
          <p:cNvPr id="28" name="CuadroTexto 27">
            <a:extLst>
              <a:ext uri="{FF2B5EF4-FFF2-40B4-BE49-F238E27FC236}">
                <a16:creationId xmlns:a16="http://schemas.microsoft.com/office/drawing/2014/main" id="{A86CF439-E176-A1CA-2DF3-48EB2547DB18}"/>
              </a:ext>
            </a:extLst>
          </p:cNvPr>
          <p:cNvSpPr txBox="1"/>
          <p:nvPr/>
        </p:nvSpPr>
        <p:spPr>
          <a:xfrm>
            <a:off x="5612803" y="303583"/>
            <a:ext cx="5682142"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Defina un comportamiento que evidencie el Trabajo Colaborativo</a:t>
            </a:r>
            <a:endPar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pic>
        <p:nvPicPr>
          <p:cNvPr id="29" name="Imagen 28" descr="Logotipo, nombre de la empresa&#10;&#10;Descripción generada automáticamente">
            <a:extLst>
              <a:ext uri="{FF2B5EF4-FFF2-40B4-BE49-F238E27FC236}">
                <a16:creationId xmlns:a16="http://schemas.microsoft.com/office/drawing/2014/main" id="{D3BD62FF-42F8-19C8-6FE0-9828BF3BC6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54" t="17280" r="14310" b="10056"/>
          <a:stretch/>
        </p:blipFill>
        <p:spPr>
          <a:xfrm>
            <a:off x="1073000" y="6131818"/>
            <a:ext cx="1432491" cy="644309"/>
          </a:xfrm>
          <a:prstGeom prst="rect">
            <a:avLst/>
          </a:prstGeom>
        </p:spPr>
      </p:pic>
      <p:pic>
        <p:nvPicPr>
          <p:cNvPr id="30" name="Imagen 29" descr="Logotipo, nombre de la empresa&#10;&#10;Descripción generada automáticamente">
            <a:extLst>
              <a:ext uri="{FF2B5EF4-FFF2-40B4-BE49-F238E27FC236}">
                <a16:creationId xmlns:a16="http://schemas.microsoft.com/office/drawing/2014/main" id="{29BDCA53-7BD3-2B48-5033-C1C88DE8C0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5758" y="5934893"/>
            <a:ext cx="1446115" cy="849725"/>
          </a:xfrm>
          <a:prstGeom prst="rect">
            <a:avLst/>
          </a:prstGeom>
        </p:spPr>
      </p:pic>
      <p:pic>
        <p:nvPicPr>
          <p:cNvPr id="32" name="Imagen 31" descr="Código QR&#10;&#10;Descripción generada automáticamente">
            <a:extLst>
              <a:ext uri="{FF2B5EF4-FFF2-40B4-BE49-F238E27FC236}">
                <a16:creationId xmlns:a16="http://schemas.microsoft.com/office/drawing/2014/main" id="{2CEBFAC6-256C-CC26-C2C8-9C21F7BF48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2932" y="1369703"/>
            <a:ext cx="4502090" cy="4502090"/>
          </a:xfrm>
          <a:prstGeom prst="rect">
            <a:avLst/>
          </a:prstGeom>
        </p:spPr>
      </p:pic>
    </p:spTree>
    <p:extLst>
      <p:ext uri="{BB962C8B-B14F-4D97-AF65-F5344CB8AC3E}">
        <p14:creationId xmlns:p14="http://schemas.microsoft.com/office/powerpoint/2010/main" val="1774049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96">
            <a:extLst>
              <a:ext uri="{FF2B5EF4-FFF2-40B4-BE49-F238E27FC236}">
                <a16:creationId xmlns:a16="http://schemas.microsoft.com/office/drawing/2014/main" id="{9397D48C-CEB1-7506-2442-0E69A419E6EB}"/>
              </a:ext>
            </a:extLst>
          </p:cNvPr>
          <p:cNvSpPr txBox="1"/>
          <p:nvPr/>
        </p:nvSpPr>
        <p:spPr>
          <a:xfrm>
            <a:off x="9587798" y="3518319"/>
            <a:ext cx="1345392" cy="338554"/>
          </a:xfrm>
          <a:prstGeom prst="rect">
            <a:avLst/>
          </a:prstGeom>
          <a:noFill/>
        </p:spPr>
        <p:txBody>
          <a:bodyPr wrap="square" lIns="0" tIns="0" rIns="0" bIns="0" rtlCol="0" anchor="b">
            <a:spAutoFit/>
          </a:bodyPr>
          <a:lstStyle/>
          <a:p>
            <a:pPr algn="ctr"/>
            <a:r>
              <a:rPr lang="es-CO" sz="1100" b="1" kern="0" dirty="0">
                <a:solidFill>
                  <a:schemeClr val="bg1"/>
                </a:solidFill>
                <a:ea typeface="Calibri Light" charset="0"/>
                <a:cs typeface="Calibri Light" charset="0"/>
              </a:rPr>
              <a:t>Eje Gestión Clinica, Excelente y Segura</a:t>
            </a:r>
            <a:endParaRPr lang="es-CO" sz="1100" b="1" dirty="0">
              <a:solidFill>
                <a:schemeClr val="bg1"/>
              </a:solidFill>
              <a:ea typeface="Calibri Light" charset="0"/>
              <a:cs typeface="Calibri Light" charset="0"/>
            </a:endParaRPr>
          </a:p>
        </p:txBody>
      </p:sp>
      <p:pic>
        <p:nvPicPr>
          <p:cNvPr id="4" name="Imagen 3">
            <a:extLst>
              <a:ext uri="{FF2B5EF4-FFF2-40B4-BE49-F238E27FC236}">
                <a16:creationId xmlns:a16="http://schemas.microsoft.com/office/drawing/2014/main" id="{0DAA1BF1-91C4-76A1-885C-7FB7EC8B020A}"/>
              </a:ext>
            </a:extLst>
          </p:cNvPr>
          <p:cNvPicPr>
            <a:picLocks noChangeAspect="1"/>
          </p:cNvPicPr>
          <p:nvPr/>
        </p:nvPicPr>
        <p:blipFill>
          <a:blip r:embed="rId2"/>
          <a:stretch>
            <a:fillRect/>
          </a:stretch>
        </p:blipFill>
        <p:spPr>
          <a:xfrm>
            <a:off x="1402080" y="0"/>
            <a:ext cx="10789920" cy="6858000"/>
          </a:xfrm>
          <a:prstGeom prst="rect">
            <a:avLst/>
          </a:prstGeom>
        </p:spPr>
      </p:pic>
      <p:sp>
        <p:nvSpPr>
          <p:cNvPr id="10" name="TextBox 96">
            <a:extLst>
              <a:ext uri="{FF2B5EF4-FFF2-40B4-BE49-F238E27FC236}">
                <a16:creationId xmlns:a16="http://schemas.microsoft.com/office/drawing/2014/main" id="{2E52F151-E5EE-736F-3227-81D552B0121D}"/>
              </a:ext>
            </a:extLst>
          </p:cNvPr>
          <p:cNvSpPr txBox="1"/>
          <p:nvPr/>
        </p:nvSpPr>
        <p:spPr>
          <a:xfrm>
            <a:off x="36039" y="1454388"/>
            <a:ext cx="1345392" cy="338554"/>
          </a:xfrm>
          <a:prstGeom prst="rect">
            <a:avLst/>
          </a:prstGeom>
          <a:noFill/>
        </p:spPr>
        <p:txBody>
          <a:bodyPr wrap="square" lIns="0" tIns="0" rIns="0" bIns="0" rtlCol="0" anchor="b">
            <a:spAutoFit/>
          </a:bodyPr>
          <a:lstStyle/>
          <a:p>
            <a:pPr algn="ctr"/>
            <a:r>
              <a:rPr lang="es-CO" sz="1100" b="1" kern="0" dirty="0">
                <a:solidFill>
                  <a:schemeClr val="tx2"/>
                </a:solidFill>
                <a:ea typeface="Calibri Light" charset="0"/>
                <a:cs typeface="Calibri Light" charset="0"/>
              </a:rPr>
              <a:t>Eje Gestión Clinica, Excelente y Segura</a:t>
            </a:r>
            <a:endParaRPr lang="es-CO" sz="1100" b="1" dirty="0">
              <a:solidFill>
                <a:schemeClr val="tx2"/>
              </a:solidFill>
              <a:ea typeface="Calibri Light" charset="0"/>
              <a:cs typeface="Calibri Light" charset="0"/>
            </a:endParaRPr>
          </a:p>
        </p:txBody>
      </p:sp>
      <p:grpSp>
        <p:nvGrpSpPr>
          <p:cNvPr id="11" name="Group 31">
            <a:extLst>
              <a:ext uri="{FF2B5EF4-FFF2-40B4-BE49-F238E27FC236}">
                <a16:creationId xmlns:a16="http://schemas.microsoft.com/office/drawing/2014/main" id="{9681F502-1B5B-7927-531C-4F7AF382126A}"/>
              </a:ext>
            </a:extLst>
          </p:cNvPr>
          <p:cNvGrpSpPr/>
          <p:nvPr/>
        </p:nvGrpSpPr>
        <p:grpSpPr>
          <a:xfrm flipH="1">
            <a:off x="130692" y="236954"/>
            <a:ext cx="1128117" cy="1128115"/>
            <a:chOff x="9461596" y="1229846"/>
            <a:chExt cx="1424118" cy="1424116"/>
          </a:xfrm>
        </p:grpSpPr>
        <p:sp>
          <p:nvSpPr>
            <p:cNvPr id="12" name="Oval 17">
              <a:extLst>
                <a:ext uri="{FF2B5EF4-FFF2-40B4-BE49-F238E27FC236}">
                  <a16:creationId xmlns:a16="http://schemas.microsoft.com/office/drawing/2014/main" id="{1BB7C187-B2AB-4B35-A0FA-2D7F1E74342A}"/>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1"/>
                  </a:gs>
                  <a:gs pos="100000">
                    <a:schemeClr val="accent2"/>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7">
              <a:extLst>
                <a:ext uri="{FF2B5EF4-FFF2-40B4-BE49-F238E27FC236}">
                  <a16:creationId xmlns:a16="http://schemas.microsoft.com/office/drawing/2014/main" id="{D75DA32B-8954-7E0F-DB67-91C02BC17C1C}"/>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4" name="Oval 54">
            <a:extLst>
              <a:ext uri="{FF2B5EF4-FFF2-40B4-BE49-F238E27FC236}">
                <a16:creationId xmlns:a16="http://schemas.microsoft.com/office/drawing/2014/main" id="{02B3A27C-785C-CB2C-74B1-7A3433354180}"/>
              </a:ext>
            </a:extLst>
          </p:cNvPr>
          <p:cNvSpPr/>
          <p:nvPr/>
        </p:nvSpPr>
        <p:spPr>
          <a:xfrm>
            <a:off x="212893" y="333855"/>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5" name="Imagen 14" descr="Icono&#10;&#10;Descripción generada automáticamente">
            <a:extLst>
              <a:ext uri="{FF2B5EF4-FFF2-40B4-BE49-F238E27FC236}">
                <a16:creationId xmlns:a16="http://schemas.microsoft.com/office/drawing/2014/main" id="{6ECD2456-5200-E75E-E1E4-ED30F623D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6107" y="491146"/>
            <a:ext cx="657555" cy="657555"/>
          </a:xfrm>
          <a:prstGeom prst="rect">
            <a:avLst/>
          </a:prstGeom>
        </p:spPr>
      </p:pic>
      <p:sp>
        <p:nvSpPr>
          <p:cNvPr id="16" name="Oval 54">
            <a:extLst>
              <a:ext uri="{FF2B5EF4-FFF2-40B4-BE49-F238E27FC236}">
                <a16:creationId xmlns:a16="http://schemas.microsoft.com/office/drawing/2014/main" id="{1548B93F-4934-9295-146A-2DC60E6E5ED0}"/>
              </a:ext>
            </a:extLst>
          </p:cNvPr>
          <p:cNvSpPr/>
          <p:nvPr/>
        </p:nvSpPr>
        <p:spPr>
          <a:xfrm>
            <a:off x="250735" y="2269120"/>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7" name="Group 55">
            <a:extLst>
              <a:ext uri="{FF2B5EF4-FFF2-40B4-BE49-F238E27FC236}">
                <a16:creationId xmlns:a16="http://schemas.microsoft.com/office/drawing/2014/main" id="{8D57A88C-4963-5E3D-77CC-5420EC1A4459}"/>
              </a:ext>
            </a:extLst>
          </p:cNvPr>
          <p:cNvGrpSpPr/>
          <p:nvPr/>
        </p:nvGrpSpPr>
        <p:grpSpPr>
          <a:xfrm flipH="1">
            <a:off x="157748" y="2204423"/>
            <a:ext cx="1128117" cy="1128115"/>
            <a:chOff x="9461596" y="1229846"/>
            <a:chExt cx="1424118" cy="1424116"/>
          </a:xfrm>
        </p:grpSpPr>
        <p:sp>
          <p:nvSpPr>
            <p:cNvPr id="18" name="Oval 17">
              <a:extLst>
                <a:ext uri="{FF2B5EF4-FFF2-40B4-BE49-F238E27FC236}">
                  <a16:creationId xmlns:a16="http://schemas.microsoft.com/office/drawing/2014/main" id="{CF1FFA73-E761-45EC-31AE-59A12A2F08F9}"/>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2"/>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7">
              <a:extLst>
                <a:ext uri="{FF2B5EF4-FFF2-40B4-BE49-F238E27FC236}">
                  <a16:creationId xmlns:a16="http://schemas.microsoft.com/office/drawing/2014/main" id="{B73DB408-F641-9E4D-2259-7DCDC361A695}"/>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20" name="Picture 4" descr="Infocate">
            <a:extLst>
              <a:ext uri="{FF2B5EF4-FFF2-40B4-BE49-F238E27FC236}">
                <a16:creationId xmlns:a16="http://schemas.microsoft.com/office/drawing/2014/main" id="{B61F266F-7C0F-6189-ACF0-E92C82A413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34"/>
          <a:stretch/>
        </p:blipFill>
        <p:spPr bwMode="auto">
          <a:xfrm>
            <a:off x="396363" y="2550125"/>
            <a:ext cx="580417" cy="43670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96">
            <a:extLst>
              <a:ext uri="{FF2B5EF4-FFF2-40B4-BE49-F238E27FC236}">
                <a16:creationId xmlns:a16="http://schemas.microsoft.com/office/drawing/2014/main" id="{2A11AAFD-3F26-65DB-C926-9AE8BCEE5CF3}"/>
              </a:ext>
            </a:extLst>
          </p:cNvPr>
          <p:cNvSpPr txBox="1"/>
          <p:nvPr/>
        </p:nvSpPr>
        <p:spPr>
          <a:xfrm>
            <a:off x="53348" y="3368482"/>
            <a:ext cx="1345392" cy="338554"/>
          </a:xfrm>
          <a:prstGeom prst="rect">
            <a:avLst/>
          </a:prstGeom>
          <a:noFill/>
        </p:spPr>
        <p:txBody>
          <a:bodyPr wrap="square" lIns="0" tIns="0" rIns="0" bIns="0" rtlCol="0" anchor="b">
            <a:spAutoFit/>
          </a:bodyPr>
          <a:lstStyle/>
          <a:p>
            <a:pPr algn="ctr"/>
            <a:r>
              <a:rPr lang="es-CO" sz="1100" b="1" kern="0" dirty="0">
                <a:solidFill>
                  <a:schemeClr val="tx2"/>
                </a:solidFill>
                <a:ea typeface="Calibri Light" charset="0"/>
                <a:cs typeface="Calibri Light" charset="0"/>
              </a:rPr>
              <a:t>Eje Humanización </a:t>
            </a:r>
          </a:p>
          <a:p>
            <a:pPr algn="ctr"/>
            <a:r>
              <a:rPr lang="es-CO" sz="1100" b="1" kern="0" dirty="0">
                <a:solidFill>
                  <a:schemeClr val="tx2"/>
                </a:solidFill>
                <a:ea typeface="Calibri Light" charset="0"/>
                <a:cs typeface="Calibri Light" charset="0"/>
              </a:rPr>
              <a:t>de la atención y ACP</a:t>
            </a:r>
            <a:endParaRPr lang="es-CO" sz="1100" b="1" dirty="0">
              <a:solidFill>
                <a:schemeClr val="tx2"/>
              </a:solidFill>
              <a:ea typeface="Calibri Light" charset="0"/>
              <a:cs typeface="Calibri Light" charset="0"/>
            </a:endParaRPr>
          </a:p>
        </p:txBody>
      </p:sp>
      <p:sp>
        <p:nvSpPr>
          <p:cNvPr id="22" name="Oval 18">
            <a:extLst>
              <a:ext uri="{FF2B5EF4-FFF2-40B4-BE49-F238E27FC236}">
                <a16:creationId xmlns:a16="http://schemas.microsoft.com/office/drawing/2014/main" id="{14924E41-EC23-1871-6F17-F728C52451D5}"/>
              </a:ext>
            </a:extLst>
          </p:cNvPr>
          <p:cNvSpPr/>
          <p:nvPr/>
        </p:nvSpPr>
        <p:spPr>
          <a:xfrm>
            <a:off x="293761" y="4176861"/>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3" name="Group 22">
            <a:extLst>
              <a:ext uri="{FF2B5EF4-FFF2-40B4-BE49-F238E27FC236}">
                <a16:creationId xmlns:a16="http://schemas.microsoft.com/office/drawing/2014/main" id="{37329280-00EE-7E31-3817-6A3C15E3E555}"/>
              </a:ext>
            </a:extLst>
          </p:cNvPr>
          <p:cNvGrpSpPr/>
          <p:nvPr/>
        </p:nvGrpSpPr>
        <p:grpSpPr>
          <a:xfrm flipH="1">
            <a:off x="183888" y="4081534"/>
            <a:ext cx="1128117" cy="1128115"/>
            <a:chOff x="9461596" y="1229846"/>
            <a:chExt cx="1424118" cy="1424116"/>
          </a:xfrm>
        </p:grpSpPr>
        <p:sp>
          <p:nvSpPr>
            <p:cNvPr id="24" name="Oval 17">
              <a:extLst>
                <a:ext uri="{FF2B5EF4-FFF2-40B4-BE49-F238E27FC236}">
                  <a16:creationId xmlns:a16="http://schemas.microsoft.com/office/drawing/2014/main" id="{BB6DD8CD-E94A-E43D-FFF8-6D4F5BE3D46F}"/>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6"/>
                  </a:gs>
                  <a:gs pos="100000">
                    <a:schemeClr val="accent5"/>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17">
              <a:extLst>
                <a:ext uri="{FF2B5EF4-FFF2-40B4-BE49-F238E27FC236}">
                  <a16:creationId xmlns:a16="http://schemas.microsoft.com/office/drawing/2014/main" id="{EB027466-DBFF-E07E-D136-1288F628F131}"/>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6"/>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6" name="TextBox 96">
            <a:extLst>
              <a:ext uri="{FF2B5EF4-FFF2-40B4-BE49-F238E27FC236}">
                <a16:creationId xmlns:a16="http://schemas.microsoft.com/office/drawing/2014/main" id="{33E2B563-DC9C-C848-335B-67A267A09A45}"/>
              </a:ext>
            </a:extLst>
          </p:cNvPr>
          <p:cNvSpPr txBox="1"/>
          <p:nvPr/>
        </p:nvSpPr>
        <p:spPr>
          <a:xfrm>
            <a:off x="115437" y="5358318"/>
            <a:ext cx="1265020" cy="338554"/>
          </a:xfrm>
          <a:prstGeom prst="rect">
            <a:avLst/>
          </a:prstGeom>
          <a:noFill/>
        </p:spPr>
        <p:txBody>
          <a:bodyPr wrap="square" lIns="0" tIns="0" rIns="0" bIns="0" rtlCol="0" anchor="b">
            <a:spAutoFit/>
          </a:bodyPr>
          <a:lstStyle/>
          <a:p>
            <a:pPr algn="ctr"/>
            <a:r>
              <a:rPr lang="es-CO" sz="1100" b="1" kern="0" dirty="0">
                <a:solidFill>
                  <a:schemeClr val="tx2"/>
                </a:solidFill>
                <a:cs typeface="Calibri Light" charset="0"/>
              </a:rPr>
              <a:t>Eje Transformación Cultural</a:t>
            </a:r>
          </a:p>
        </p:txBody>
      </p:sp>
      <p:pic>
        <p:nvPicPr>
          <p:cNvPr id="27" name="Imagen 26" descr="Icono&#10;&#10;Descripción generada automáticamente">
            <a:extLst>
              <a:ext uri="{FF2B5EF4-FFF2-40B4-BE49-F238E27FC236}">
                <a16:creationId xmlns:a16="http://schemas.microsoft.com/office/drawing/2014/main" id="{8D44214C-6FE8-A3F5-2B77-107AB1EEE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02" y="4253128"/>
            <a:ext cx="832104" cy="832104"/>
          </a:xfrm>
          <a:prstGeom prst="rect">
            <a:avLst/>
          </a:prstGeom>
        </p:spPr>
      </p:pic>
    </p:spTree>
    <p:extLst>
      <p:ext uri="{BB962C8B-B14F-4D97-AF65-F5344CB8AC3E}">
        <p14:creationId xmlns:p14="http://schemas.microsoft.com/office/powerpoint/2010/main" val="3094014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983CEFF-4015-DDE0-6671-7CF57D704D5A}"/>
              </a:ext>
            </a:extLst>
          </p:cNvPr>
          <p:cNvSpPr/>
          <p:nvPr/>
        </p:nvSpPr>
        <p:spPr>
          <a:xfrm>
            <a:off x="-18433" y="-20424"/>
            <a:ext cx="7245531" cy="687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3" name="Imagen 92" descr="Logotipo, nombre de la empresa&#10;&#10;Descripción generada automáticamente">
            <a:extLst>
              <a:ext uri="{FF2B5EF4-FFF2-40B4-BE49-F238E27FC236}">
                <a16:creationId xmlns:a16="http://schemas.microsoft.com/office/drawing/2014/main" id="{7BFB7057-F3B3-F1A1-3A68-57A4DA364B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4" t="17280" r="14310" b="10056"/>
          <a:stretch/>
        </p:blipFill>
        <p:spPr>
          <a:xfrm>
            <a:off x="9185745" y="6205200"/>
            <a:ext cx="1432491" cy="644309"/>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3E92FDF5-10FC-8A0D-A0E1-11A99973B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8503" y="6008275"/>
            <a:ext cx="1446115" cy="849725"/>
          </a:xfrm>
          <a:prstGeom prst="rect">
            <a:avLst/>
          </a:prstGeom>
        </p:spPr>
      </p:pic>
      <p:sp>
        <p:nvSpPr>
          <p:cNvPr id="43" name="CuadroTexto 42">
            <a:extLst>
              <a:ext uri="{FF2B5EF4-FFF2-40B4-BE49-F238E27FC236}">
                <a16:creationId xmlns:a16="http://schemas.microsoft.com/office/drawing/2014/main" id="{B909B91B-8C19-C23E-A6C3-81BCBE5F8741}"/>
              </a:ext>
            </a:extLst>
          </p:cNvPr>
          <p:cNvSpPr txBox="1"/>
          <p:nvPr/>
        </p:nvSpPr>
        <p:spPr>
          <a:xfrm>
            <a:off x="7658695" y="292460"/>
            <a:ext cx="4165173" cy="523220"/>
          </a:xfrm>
          <a:prstGeom prst="rect">
            <a:avLst/>
          </a:prstGeom>
          <a:noFill/>
        </p:spPr>
        <p:txBody>
          <a:bodyPr wrap="square" rtlCol="0">
            <a:spAutoFit/>
          </a:bodyPr>
          <a:lstStyle/>
          <a:p>
            <a:pPr algn="ctr"/>
            <a:r>
              <a:rPr lang="es-ES" sz="2800" b="1" dirty="0">
                <a:solidFill>
                  <a:schemeClr val="accent5">
                    <a:lumMod val="50000"/>
                  </a:schemeClr>
                </a:solidFill>
                <a:latin typeface="Arial" panose="020B0604020202020204" pitchFamily="34" charset="0"/>
                <a:cs typeface="Times New Roman" panose="02020603050405020304" pitchFamily="18" charset="0"/>
              </a:rPr>
              <a:t>Valores Corporativos</a:t>
            </a:r>
            <a:endParaRPr lang="es-CO" sz="2800" dirty="0">
              <a:solidFill>
                <a:schemeClr val="accent5">
                  <a:lumMod val="50000"/>
                </a:schemeClr>
              </a:solidFill>
            </a:endParaRPr>
          </a:p>
        </p:txBody>
      </p:sp>
      <p:sp>
        <p:nvSpPr>
          <p:cNvPr id="61" name="CuadroTexto 60">
            <a:extLst>
              <a:ext uri="{FF2B5EF4-FFF2-40B4-BE49-F238E27FC236}">
                <a16:creationId xmlns:a16="http://schemas.microsoft.com/office/drawing/2014/main" id="{8E79C9EF-58B9-9EF0-DE6F-A030C9424A04}"/>
              </a:ext>
            </a:extLst>
          </p:cNvPr>
          <p:cNvSpPr txBox="1"/>
          <p:nvPr/>
        </p:nvSpPr>
        <p:spPr>
          <a:xfrm>
            <a:off x="435398" y="949212"/>
            <a:ext cx="5509718" cy="83099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s-ES"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Ética</a:t>
            </a:r>
            <a:r>
              <a:rPr lang="es-ES" sz="16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s-ES" sz="1600" dirty="0">
                <a:solidFill>
                  <a:schemeClr val="tx2"/>
                </a:solidFill>
                <a:latin typeface="Calibri" panose="020F0502020204030204" pitchFamily="34" charset="0"/>
                <a:cs typeface="Calibri" panose="020F0502020204030204" pitchFamily="34" charset="0"/>
              </a:rPr>
              <a:t>que</a:t>
            </a:r>
            <a:r>
              <a:rPr lang="es-ES" sz="16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s-ES" sz="16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se vea.</a:t>
            </a:r>
          </a:p>
          <a:p>
            <a:pPr marR="0" lvl="0" algn="just" defTabSz="914400" rtl="0" eaLnBrk="1" fontAlgn="auto" latinLnBrk="0" hangingPunct="1">
              <a:lnSpc>
                <a:spcPct val="100000"/>
              </a:lnSpc>
              <a:spcBef>
                <a:spcPts val="0"/>
              </a:spcBef>
              <a:spcAft>
                <a:spcPts val="0"/>
              </a:spcAft>
              <a:buClrTx/>
              <a:buSzTx/>
              <a:tabLst/>
              <a:defRPr/>
            </a:pPr>
            <a:r>
              <a:rPr lang="es-ES"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Transparencia</a:t>
            </a:r>
            <a:r>
              <a:rPr lang="es-ES" sz="16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sea una opción de todos los días.</a:t>
            </a:r>
          </a:p>
          <a:p>
            <a:pPr marR="0" lvl="0" algn="just" defTabSz="914400" rtl="0" eaLnBrk="1" fontAlgn="auto" latinLnBrk="0" hangingPunct="1">
              <a:lnSpc>
                <a:spcPct val="100000"/>
              </a:lnSpc>
              <a:spcBef>
                <a:spcPts val="0"/>
              </a:spcBef>
              <a:spcAft>
                <a:spcPts val="0"/>
              </a:spcAft>
              <a:buClrTx/>
              <a:buSzTx/>
              <a:tabLst/>
              <a:defRPr/>
            </a:pPr>
            <a:r>
              <a:rPr lang="es-ES" sz="16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tx2"/>
                </a:solidFill>
                <a:latin typeface="Calibri" panose="020F0502020204030204" pitchFamily="34" charset="0"/>
                <a:ea typeface="Calibri" panose="020F0502020204030204" pitchFamily="34" charset="0"/>
                <a:cs typeface="Calibri" panose="020F0502020204030204" pitchFamily="34" charset="0"/>
              </a:rPr>
              <a:t>E</a:t>
            </a:r>
            <a:r>
              <a:rPr lang="es-ES" sz="16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scucha, </a:t>
            </a:r>
            <a:r>
              <a:rPr lang="es-ES"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a:t>
            </a:r>
            <a:r>
              <a:rPr lang="es-ES"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omunicación </a:t>
            </a:r>
            <a:r>
              <a:rPr lang="es-ES" sz="1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a:t>
            </a:r>
            <a:r>
              <a:rPr lang="es-ES"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sertiva</a:t>
            </a:r>
            <a:r>
              <a:rPr lang="es-ES" sz="16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s-ES" sz="16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E</a:t>
            </a:r>
            <a:r>
              <a:rPr lang="es-ES" sz="16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quidad</a:t>
            </a:r>
            <a:r>
              <a:rPr lang="es-ES" sz="16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endParaRPr kumimoji="0" lang="es-ES" sz="1600" b="1"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endParaRPr>
          </a:p>
        </p:txBody>
      </p:sp>
      <p:sp>
        <p:nvSpPr>
          <p:cNvPr id="62" name="CuadroTexto 61">
            <a:extLst>
              <a:ext uri="{FF2B5EF4-FFF2-40B4-BE49-F238E27FC236}">
                <a16:creationId xmlns:a16="http://schemas.microsoft.com/office/drawing/2014/main" id="{7BB8A488-D091-5959-67A5-16B2947F7058}"/>
              </a:ext>
            </a:extLst>
          </p:cNvPr>
          <p:cNvSpPr txBox="1"/>
          <p:nvPr/>
        </p:nvSpPr>
        <p:spPr>
          <a:xfrm>
            <a:off x="7337661" y="4932666"/>
            <a:ext cx="4714062"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s-ES" sz="20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Valorar aquel que es aportante y contribuye al logro de los objetivos.</a:t>
            </a:r>
            <a:endPar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endParaRPr>
          </a:p>
        </p:txBody>
      </p:sp>
      <p:sp>
        <p:nvSpPr>
          <p:cNvPr id="64" name="CuadroTexto 63">
            <a:extLst>
              <a:ext uri="{FF2B5EF4-FFF2-40B4-BE49-F238E27FC236}">
                <a16:creationId xmlns:a16="http://schemas.microsoft.com/office/drawing/2014/main" id="{B7BAFB2A-889C-37DB-AC2F-D965A29219EC}"/>
              </a:ext>
            </a:extLst>
          </p:cNvPr>
          <p:cNvSpPr txBox="1"/>
          <p:nvPr/>
        </p:nvSpPr>
        <p:spPr>
          <a:xfrm>
            <a:off x="312767" y="202784"/>
            <a:ext cx="2765687" cy="523220"/>
          </a:xfrm>
          <a:prstGeom prst="rect">
            <a:avLst/>
          </a:prstGeom>
          <a:noFill/>
        </p:spPr>
        <p:txBody>
          <a:bodyPr wrap="square" rtlCol="0">
            <a:spAutoFit/>
          </a:bodyPr>
          <a:lstStyle/>
          <a:p>
            <a:r>
              <a:rPr lang="es-ES" sz="28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Características</a:t>
            </a:r>
            <a:endParaRPr lang="es-CO" sz="2800" dirty="0">
              <a:solidFill>
                <a:schemeClr val="tx2"/>
              </a:solidFill>
            </a:endParaRPr>
          </a:p>
        </p:txBody>
      </p:sp>
      <p:sp>
        <p:nvSpPr>
          <p:cNvPr id="2" name="CuadroTexto 1">
            <a:extLst>
              <a:ext uri="{FF2B5EF4-FFF2-40B4-BE49-F238E27FC236}">
                <a16:creationId xmlns:a16="http://schemas.microsoft.com/office/drawing/2014/main" id="{FF8F4291-D9EB-B37E-316C-054F7E1EEDC5}"/>
              </a:ext>
            </a:extLst>
          </p:cNvPr>
          <p:cNvSpPr txBox="1"/>
          <p:nvPr/>
        </p:nvSpPr>
        <p:spPr>
          <a:xfrm>
            <a:off x="446226" y="1829034"/>
            <a:ext cx="5509718" cy="83099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s-ES" sz="1600" dirty="0">
                <a:solidFill>
                  <a:schemeClr val="tx2"/>
                </a:solidFill>
                <a:effectLst/>
                <a:ea typeface="Calibri" panose="020F0502020204030204" pitchFamily="34" charset="0"/>
                <a:cs typeface="Times New Roman" panose="02020603050405020304" pitchFamily="18" charset="0"/>
              </a:rPr>
              <a:t>Contribuir al logro de los objetivos</a:t>
            </a:r>
            <a:r>
              <a:rPr lang="es-ES" sz="1600" dirty="0">
                <a:solidFill>
                  <a:schemeClr val="tx2"/>
                </a:solidFill>
              </a:rPr>
              <a:t>.</a:t>
            </a:r>
          </a:p>
          <a:p>
            <a:pPr marR="0" lvl="0" algn="just" defTabSz="914400" rtl="0" eaLnBrk="1" fontAlgn="auto" latinLnBrk="0" hangingPunct="1">
              <a:lnSpc>
                <a:spcPct val="100000"/>
              </a:lnSpc>
              <a:spcBef>
                <a:spcPts val="0"/>
              </a:spcBef>
              <a:spcAft>
                <a:spcPts val="0"/>
              </a:spcAft>
              <a:buClrTx/>
              <a:buSzTx/>
              <a:tabLst/>
              <a:defRPr/>
            </a:pPr>
            <a:endParaRPr kumimoji="0" lang="es-ES" sz="1600" i="0" u="none" strike="noStrike" kern="1200" cap="none" spc="0" normalizeH="0" baseline="0" noProof="0" dirty="0">
              <a:ln>
                <a:noFill/>
              </a:ln>
              <a:solidFill>
                <a:schemeClr val="tx2"/>
              </a:solidFill>
              <a:effectLst/>
              <a:uLnTx/>
              <a:uFillTx/>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s-ES" sz="1600" dirty="0">
                <a:solidFill>
                  <a:schemeClr val="tx2"/>
                </a:solidFill>
              </a:rPr>
              <a:t>Gozo de hacer sencillamente lo que tenemos que hacer.</a:t>
            </a:r>
            <a:endParaRPr kumimoji="0" lang="es-ES" sz="1600" i="0" u="none" strike="noStrike" kern="1200" cap="none" spc="0" normalizeH="0" baseline="0" noProof="0" dirty="0">
              <a:ln>
                <a:noFill/>
              </a:ln>
              <a:solidFill>
                <a:schemeClr val="tx2"/>
              </a:solidFill>
              <a:effectLst/>
              <a:uLnTx/>
              <a:uFillTx/>
              <a:ea typeface="+mn-ea"/>
              <a:cs typeface="+mn-cs"/>
            </a:endParaRPr>
          </a:p>
        </p:txBody>
      </p:sp>
      <p:grpSp>
        <p:nvGrpSpPr>
          <p:cNvPr id="22" name="Grupo 21">
            <a:extLst>
              <a:ext uri="{FF2B5EF4-FFF2-40B4-BE49-F238E27FC236}">
                <a16:creationId xmlns:a16="http://schemas.microsoft.com/office/drawing/2014/main" id="{FEE0C25A-094C-9141-4611-7078362E77F2}"/>
              </a:ext>
            </a:extLst>
          </p:cNvPr>
          <p:cNvGrpSpPr/>
          <p:nvPr/>
        </p:nvGrpSpPr>
        <p:grpSpPr>
          <a:xfrm>
            <a:off x="8732660" y="1151829"/>
            <a:ext cx="2017245" cy="3535968"/>
            <a:chOff x="8816218" y="1380908"/>
            <a:chExt cx="1775607" cy="3112408"/>
          </a:xfrm>
        </p:grpSpPr>
        <p:sp>
          <p:nvSpPr>
            <p:cNvPr id="4" name="Freeform: Shape 22">
              <a:extLst>
                <a:ext uri="{FF2B5EF4-FFF2-40B4-BE49-F238E27FC236}">
                  <a16:creationId xmlns:a16="http://schemas.microsoft.com/office/drawing/2014/main" id="{3D659E64-E86D-AEE6-8415-C7BDE8EBF80C}"/>
                </a:ext>
              </a:extLst>
            </p:cNvPr>
            <p:cNvSpPr/>
            <p:nvPr/>
          </p:nvSpPr>
          <p:spPr>
            <a:xfrm>
              <a:off x="8816218" y="2394321"/>
              <a:ext cx="1775607" cy="2069358"/>
            </a:xfrm>
            <a:custGeom>
              <a:avLst/>
              <a:gdLst>
                <a:gd name="connsiteX0" fmla="*/ 0 w 2011069"/>
                <a:gd name="connsiteY0" fmla="*/ 0 h 2343774"/>
                <a:gd name="connsiteX1" fmla="*/ 6960 w 2011069"/>
                <a:gd name="connsiteY1" fmla="*/ 45603 h 2343774"/>
                <a:gd name="connsiteX2" fmla="*/ 1005535 w 2011069"/>
                <a:gd name="connsiteY2" fmla="*/ 859464 h 2343774"/>
                <a:gd name="connsiteX3" fmla="*/ 2004110 w 2011069"/>
                <a:gd name="connsiteY3" fmla="*/ 45603 h 2343774"/>
                <a:gd name="connsiteX4" fmla="*/ 2011069 w 2011069"/>
                <a:gd name="connsiteY4" fmla="*/ 6 h 2343774"/>
                <a:gd name="connsiteX5" fmla="*/ 2011069 w 2011069"/>
                <a:gd name="connsiteY5" fmla="*/ 2124789 h 2343774"/>
                <a:gd name="connsiteX6" fmla="*/ 1792084 w 2011069"/>
                <a:gd name="connsiteY6" fmla="*/ 2343774 h 2343774"/>
                <a:gd name="connsiteX7" fmla="*/ 218985 w 2011069"/>
                <a:gd name="connsiteY7" fmla="*/ 2343774 h 2343774"/>
                <a:gd name="connsiteX8" fmla="*/ 0 w 2011069"/>
                <a:gd name="connsiteY8" fmla="*/ 2124789 h 2343774"/>
                <a:gd name="connsiteX9" fmla="*/ 0 w 2011069"/>
                <a:gd name="connsiteY9" fmla="*/ 0 h 23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4">
                  <a:moveTo>
                    <a:pt x="0" y="0"/>
                  </a:moveTo>
                  <a:lnTo>
                    <a:pt x="6960" y="45603"/>
                  </a:lnTo>
                  <a:cubicBezTo>
                    <a:pt x="102005" y="510073"/>
                    <a:pt x="512968" y="859464"/>
                    <a:pt x="1005535" y="859464"/>
                  </a:cubicBezTo>
                  <a:cubicBezTo>
                    <a:pt x="1498102" y="859464"/>
                    <a:pt x="1909065" y="510073"/>
                    <a:pt x="2004110" y="45603"/>
                  </a:cubicBezTo>
                  <a:lnTo>
                    <a:pt x="2011069" y="6"/>
                  </a:lnTo>
                  <a:lnTo>
                    <a:pt x="2011069" y="2124789"/>
                  </a:lnTo>
                  <a:cubicBezTo>
                    <a:pt x="2011069" y="2245731"/>
                    <a:pt x="1913026" y="2343774"/>
                    <a:pt x="1792084" y="2343774"/>
                  </a:cubicBezTo>
                  <a:lnTo>
                    <a:pt x="218985" y="2343774"/>
                  </a:lnTo>
                  <a:cubicBezTo>
                    <a:pt x="98043" y="2343774"/>
                    <a:pt x="0" y="2245731"/>
                    <a:pt x="0" y="2124789"/>
                  </a:cubicBezTo>
                  <a:lnTo>
                    <a:pt x="0" y="0"/>
                  </a:lnTo>
                  <a:close/>
                </a:path>
              </a:pathLst>
            </a:custGeom>
            <a:solidFill>
              <a:srgbClr val="0099D3"/>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6" name="Freeform: Shape 8">
              <a:extLst>
                <a:ext uri="{FF2B5EF4-FFF2-40B4-BE49-F238E27FC236}">
                  <a16:creationId xmlns:a16="http://schemas.microsoft.com/office/drawing/2014/main" id="{8C89EBE1-5090-DFA1-724F-3B1D75130182}"/>
                </a:ext>
              </a:extLst>
            </p:cNvPr>
            <p:cNvSpPr/>
            <p:nvPr/>
          </p:nvSpPr>
          <p:spPr>
            <a:xfrm>
              <a:off x="8891576" y="1380908"/>
              <a:ext cx="1592988" cy="1593622"/>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gradFill>
              <a:gsLst>
                <a:gs pos="0">
                  <a:srgbClr val="629DD1">
                    <a:lumMod val="75000"/>
                  </a:srgbClr>
                </a:gs>
                <a:gs pos="100000">
                  <a:srgbClr val="629DD1"/>
                </a:gs>
              </a:gsLst>
              <a:lin ang="0" scaled="1"/>
            </a:gra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a:endParaRPr>
            </a:p>
          </p:txBody>
        </p:sp>
        <p:sp>
          <p:nvSpPr>
            <p:cNvPr id="8" name="CuadroTexto 7">
              <a:extLst>
                <a:ext uri="{FF2B5EF4-FFF2-40B4-BE49-F238E27FC236}">
                  <a16:creationId xmlns:a16="http://schemas.microsoft.com/office/drawing/2014/main" id="{F51DBED1-5F8E-4558-7A94-EE9D0D9FAC6D}"/>
                </a:ext>
              </a:extLst>
            </p:cNvPr>
            <p:cNvSpPr txBox="1"/>
            <p:nvPr/>
          </p:nvSpPr>
          <p:spPr>
            <a:xfrm>
              <a:off x="8856740" y="3108321"/>
              <a:ext cx="1695001" cy="1384995"/>
            </a:xfrm>
            <a:prstGeom prst="rect">
              <a:avLst/>
            </a:prstGeom>
            <a:noFill/>
          </p:spPr>
          <p:txBody>
            <a:bodyPr wrap="square" rtlCol="0">
              <a:spAutoFit/>
            </a:bodyPr>
            <a:lstStyle/>
            <a:p>
              <a:r>
                <a:rPr lang="es-ES"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Amor</a:t>
              </a:r>
              <a:r>
                <a:rPr lang="es-ES" sz="10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que acompaña</a:t>
              </a:r>
            </a:p>
            <a:p>
              <a:r>
                <a:rPr lang="es-ES" sz="1050" b="1" dirty="0">
                  <a:solidFill>
                    <a:schemeClr val="bg1"/>
                  </a:solidFill>
                  <a:latin typeface="Arial" panose="020B0604020202020204" pitchFamily="34" charset="0"/>
                  <a:cs typeface="Times New Roman" panose="02020603050405020304" pitchFamily="18" charset="0"/>
                </a:rPr>
                <a:t>Servicio</a:t>
              </a:r>
              <a:r>
                <a:rPr lang="es-ES" sz="1050" dirty="0">
                  <a:solidFill>
                    <a:schemeClr val="bg1"/>
                  </a:solidFill>
                  <a:latin typeface="Arial" panose="020B0604020202020204" pitchFamily="34" charset="0"/>
                  <a:cs typeface="Times New Roman" panose="02020603050405020304" pitchFamily="18" charset="0"/>
                </a:rPr>
                <a:t> que alivia</a:t>
              </a:r>
            </a:p>
            <a:p>
              <a:r>
                <a:rPr lang="es-ES" sz="1050" b="1" dirty="0">
                  <a:solidFill>
                    <a:schemeClr val="bg1"/>
                  </a:solidFill>
                  <a:latin typeface="Arial" panose="020B0604020202020204" pitchFamily="34" charset="0"/>
                  <a:cs typeface="Times New Roman" panose="02020603050405020304" pitchFamily="18" charset="0"/>
                </a:rPr>
                <a:t>Respeto</a:t>
              </a:r>
              <a:r>
                <a:rPr lang="es-ES" sz="1050" dirty="0">
                  <a:solidFill>
                    <a:schemeClr val="bg1"/>
                  </a:solidFill>
                  <a:latin typeface="Arial" panose="020B0604020202020204" pitchFamily="34" charset="0"/>
                  <a:cs typeface="Times New Roman" panose="02020603050405020304" pitchFamily="18" charset="0"/>
                </a:rPr>
                <a:t> que protege la dignidad de la persona</a:t>
              </a:r>
            </a:p>
            <a:p>
              <a:r>
                <a:rPr lang="es-ES" sz="1050" b="1" dirty="0">
                  <a:solidFill>
                    <a:schemeClr val="bg1"/>
                  </a:solidFill>
                  <a:latin typeface="Arial" panose="020B0604020202020204" pitchFamily="34" charset="0"/>
                  <a:cs typeface="Times New Roman" panose="02020603050405020304" pitchFamily="18" charset="0"/>
                </a:rPr>
                <a:t>Solidaridad</a:t>
              </a:r>
              <a:r>
                <a:rPr lang="es-ES" sz="1050" dirty="0">
                  <a:solidFill>
                    <a:schemeClr val="bg1"/>
                  </a:solidFill>
                  <a:latin typeface="Arial" panose="020B0604020202020204" pitchFamily="34" charset="0"/>
                  <a:cs typeface="Times New Roman" panose="02020603050405020304" pitchFamily="18" charset="0"/>
                </a:rPr>
                <a:t> que abre el corazón</a:t>
              </a:r>
              <a:endParaRPr lang="es-CO" sz="1050" dirty="0">
                <a:solidFill>
                  <a:schemeClr val="bg1"/>
                </a:solidFill>
                <a:latin typeface="Arial" panose="020B0604020202020204" pitchFamily="34" charset="0"/>
                <a:cs typeface="Times New Roman" panose="02020603050405020304" pitchFamily="18" charset="0"/>
              </a:endParaRPr>
            </a:p>
            <a:p>
              <a:r>
                <a:rPr lang="es-ES" sz="1050" b="1" dirty="0">
                  <a:solidFill>
                    <a:schemeClr val="bg1"/>
                  </a:solidFill>
                  <a:latin typeface="Arial" panose="020B0604020202020204" pitchFamily="34" charset="0"/>
                  <a:cs typeface="Times New Roman" panose="02020603050405020304" pitchFamily="18" charset="0"/>
                </a:rPr>
                <a:t>Honestidad</a:t>
              </a:r>
              <a:r>
                <a:rPr lang="es-ES" sz="1050" dirty="0">
                  <a:solidFill>
                    <a:schemeClr val="bg1"/>
                  </a:solidFill>
                  <a:latin typeface="Arial" panose="020B0604020202020204" pitchFamily="34" charset="0"/>
                  <a:cs typeface="Times New Roman" panose="02020603050405020304" pitchFamily="18" charset="0"/>
                </a:rPr>
                <a:t> el arte del encuentro</a:t>
              </a:r>
              <a:endParaRPr lang="es-CO" sz="1050" dirty="0">
                <a:solidFill>
                  <a:schemeClr val="bg1"/>
                </a:solidFill>
                <a:latin typeface="Arial" panose="020B0604020202020204" pitchFamily="34" charset="0"/>
                <a:cs typeface="Times New Roman" panose="02020603050405020304" pitchFamily="18" charset="0"/>
              </a:endParaRPr>
            </a:p>
          </p:txBody>
        </p:sp>
        <p:pic>
          <p:nvPicPr>
            <p:cNvPr id="18" name="Gráfico 17">
              <a:extLst>
                <a:ext uri="{FF2B5EF4-FFF2-40B4-BE49-F238E27FC236}">
                  <a16:creationId xmlns:a16="http://schemas.microsoft.com/office/drawing/2014/main" id="{9A8C1258-D768-9965-535D-DA314F84C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04059" y="1596600"/>
              <a:ext cx="1175657" cy="1175657"/>
            </a:xfrm>
            <a:prstGeom prst="rect">
              <a:avLst/>
            </a:prstGeom>
          </p:spPr>
        </p:pic>
        <p:pic>
          <p:nvPicPr>
            <p:cNvPr id="20" name="Gráfico 19">
              <a:extLst>
                <a:ext uri="{FF2B5EF4-FFF2-40B4-BE49-F238E27FC236}">
                  <a16:creationId xmlns:a16="http://schemas.microsoft.com/office/drawing/2014/main" id="{689D9EEF-5E88-DC28-CD0A-58E8DEC6C1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05850" y="2320941"/>
              <a:ext cx="314325" cy="276225"/>
            </a:xfrm>
            <a:prstGeom prst="rect">
              <a:avLst/>
            </a:prstGeom>
          </p:spPr>
        </p:pic>
        <p:sp>
          <p:nvSpPr>
            <p:cNvPr id="21" name="CuadroTexto 20">
              <a:extLst>
                <a:ext uri="{FF2B5EF4-FFF2-40B4-BE49-F238E27FC236}">
                  <a16:creationId xmlns:a16="http://schemas.microsoft.com/office/drawing/2014/main" id="{58F5B3A0-3309-B0EF-F9D3-EF0810D67FAF}"/>
                </a:ext>
              </a:extLst>
            </p:cNvPr>
            <p:cNvSpPr txBox="1"/>
            <p:nvPr/>
          </p:nvSpPr>
          <p:spPr>
            <a:xfrm>
              <a:off x="9079817" y="1750212"/>
              <a:ext cx="1199899" cy="523220"/>
            </a:xfrm>
            <a:prstGeom prst="rect">
              <a:avLst/>
            </a:prstGeom>
            <a:noFill/>
          </p:spPr>
          <p:txBody>
            <a:bodyPr wrap="square" rtlCol="0">
              <a:spAutoFit/>
            </a:bodyPr>
            <a:lstStyle/>
            <a:p>
              <a:pPr algn="ctr"/>
              <a:r>
                <a:rPr lang="es-CO" sz="1400" b="1" dirty="0">
                  <a:solidFill>
                    <a:schemeClr val="bg1"/>
                  </a:solidFill>
                </a:rPr>
                <a:t>Valores Corporativos</a:t>
              </a:r>
            </a:p>
          </p:txBody>
        </p:sp>
      </p:grpSp>
      <p:sp>
        <p:nvSpPr>
          <p:cNvPr id="19" name="CuadroTexto 18">
            <a:extLst>
              <a:ext uri="{FF2B5EF4-FFF2-40B4-BE49-F238E27FC236}">
                <a16:creationId xmlns:a16="http://schemas.microsoft.com/office/drawing/2014/main" id="{F70F57CD-4ADC-41AF-A1C4-4CE77D2624ED}"/>
              </a:ext>
            </a:extLst>
          </p:cNvPr>
          <p:cNvSpPr txBox="1"/>
          <p:nvPr/>
        </p:nvSpPr>
        <p:spPr>
          <a:xfrm>
            <a:off x="214750" y="3542656"/>
            <a:ext cx="7571423" cy="461665"/>
          </a:xfrm>
          <a:prstGeom prst="rect">
            <a:avLst/>
          </a:prstGeom>
          <a:noFill/>
        </p:spPr>
        <p:txBody>
          <a:bodyPr wrap="square" rtlCol="0">
            <a:spAutoFit/>
          </a:bodyPr>
          <a:lstStyle/>
          <a:p>
            <a:r>
              <a:rPr lang="es-ES" sz="2400" b="1" dirty="0">
                <a:solidFill>
                  <a:schemeClr val="accent5">
                    <a:lumMod val="50000"/>
                  </a:schemeClr>
                </a:solidFill>
              </a:rPr>
              <a:t>Dos elementos de la cultura que aplica diariamente.</a:t>
            </a:r>
          </a:p>
        </p:txBody>
      </p:sp>
      <p:sp>
        <p:nvSpPr>
          <p:cNvPr id="23" name="CuadroTexto 22">
            <a:extLst>
              <a:ext uri="{FF2B5EF4-FFF2-40B4-BE49-F238E27FC236}">
                <a16:creationId xmlns:a16="http://schemas.microsoft.com/office/drawing/2014/main" id="{086CBA0F-CE06-43AE-8374-B9D6D4CB8F1F}"/>
              </a:ext>
            </a:extLst>
          </p:cNvPr>
          <p:cNvSpPr txBox="1"/>
          <p:nvPr/>
        </p:nvSpPr>
        <p:spPr>
          <a:xfrm>
            <a:off x="214750" y="4372393"/>
            <a:ext cx="3117672" cy="400110"/>
          </a:xfrm>
          <a:prstGeom prst="rect">
            <a:avLst/>
          </a:prstGeom>
          <a:noFill/>
        </p:spPr>
        <p:txBody>
          <a:bodyPr wrap="square" rtlCol="0">
            <a:spAutoFit/>
          </a:bodyPr>
          <a:lstStyle/>
          <a:p>
            <a:r>
              <a:rPr lang="es-ES" sz="2000" b="1" dirty="0">
                <a:solidFill>
                  <a:schemeClr val="accent2">
                    <a:lumMod val="75000"/>
                  </a:schemeClr>
                </a:solidFill>
                <a:latin typeface="Arial" panose="020B0604020202020204" pitchFamily="34" charset="0"/>
                <a:cs typeface="Times New Roman" panose="02020603050405020304" pitchFamily="18" charset="0"/>
              </a:rPr>
              <a:t>Valores Corporativos</a:t>
            </a:r>
            <a:r>
              <a:rPr lang="es-ES" sz="2000" b="1" dirty="0">
                <a:solidFill>
                  <a:schemeClr val="accent5">
                    <a:lumMod val="50000"/>
                  </a:schemeClr>
                </a:solidFill>
                <a:latin typeface="Arial" panose="020B0604020202020204" pitchFamily="34" charset="0"/>
                <a:cs typeface="Times New Roman" panose="02020603050405020304" pitchFamily="18" charset="0"/>
              </a:rPr>
              <a:t>: </a:t>
            </a:r>
            <a:endParaRPr lang="es-CO" sz="2000" dirty="0">
              <a:solidFill>
                <a:schemeClr val="accent5">
                  <a:lumMod val="50000"/>
                </a:schemeClr>
              </a:solidFill>
            </a:endParaRPr>
          </a:p>
        </p:txBody>
      </p:sp>
      <p:sp>
        <p:nvSpPr>
          <p:cNvPr id="24" name="CuadroTexto 23">
            <a:extLst>
              <a:ext uri="{FF2B5EF4-FFF2-40B4-BE49-F238E27FC236}">
                <a16:creationId xmlns:a16="http://schemas.microsoft.com/office/drawing/2014/main" id="{30E74BAC-F42F-4747-95C6-DC42E34B4E4E}"/>
              </a:ext>
            </a:extLst>
          </p:cNvPr>
          <p:cNvSpPr txBox="1"/>
          <p:nvPr/>
        </p:nvSpPr>
        <p:spPr>
          <a:xfrm>
            <a:off x="3065850" y="4336751"/>
            <a:ext cx="3935025" cy="1323439"/>
          </a:xfrm>
          <a:prstGeom prst="rect">
            <a:avLst/>
          </a:prstGeom>
          <a:noFill/>
        </p:spPr>
        <p:txBody>
          <a:bodyPr wrap="square">
            <a:spAutoFit/>
          </a:bodyPr>
          <a:lstStyle/>
          <a:p>
            <a:pPr algn="just"/>
            <a:r>
              <a:rPr lang="es-ES" sz="1600" b="1"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Amor</a:t>
            </a:r>
            <a:r>
              <a:rPr lang="es-ES" sz="1600" dirty="0">
                <a:solidFill>
                  <a:srgbClr val="1F4E79"/>
                </a:solidFill>
                <a:effectLst/>
                <a:latin typeface="Arial" panose="020B0604020202020204" pitchFamily="34" charset="0"/>
                <a:ea typeface="Calibri" panose="020F0502020204030204" pitchFamily="34" charset="0"/>
                <a:cs typeface="Times New Roman" panose="02020603050405020304" pitchFamily="18" charset="0"/>
              </a:rPr>
              <a:t> que acompaña, </a:t>
            </a:r>
            <a:r>
              <a:rPr lang="es-ES" sz="1600" b="1" dirty="0">
                <a:solidFill>
                  <a:srgbClr val="1F4E79"/>
                </a:solidFill>
                <a:latin typeface="Arial" panose="020B0604020202020204" pitchFamily="34" charset="0"/>
                <a:cs typeface="Times New Roman" panose="02020603050405020304" pitchFamily="18" charset="0"/>
              </a:rPr>
              <a:t>Servicio</a:t>
            </a:r>
            <a:r>
              <a:rPr lang="es-ES" sz="1600" dirty="0">
                <a:solidFill>
                  <a:srgbClr val="1F4E79"/>
                </a:solidFill>
                <a:latin typeface="Arial" panose="020B0604020202020204" pitchFamily="34" charset="0"/>
                <a:cs typeface="Times New Roman" panose="02020603050405020304" pitchFamily="18" charset="0"/>
              </a:rPr>
              <a:t> que alivia, </a:t>
            </a:r>
            <a:r>
              <a:rPr lang="es-ES" sz="1600" b="1" dirty="0">
                <a:solidFill>
                  <a:srgbClr val="1F4E79"/>
                </a:solidFill>
                <a:latin typeface="Arial" panose="020B0604020202020204" pitchFamily="34" charset="0"/>
                <a:cs typeface="Times New Roman" panose="02020603050405020304" pitchFamily="18" charset="0"/>
              </a:rPr>
              <a:t>Respeto</a:t>
            </a:r>
            <a:r>
              <a:rPr lang="es-ES" sz="1600" dirty="0">
                <a:solidFill>
                  <a:srgbClr val="1F4E79"/>
                </a:solidFill>
                <a:latin typeface="Arial" panose="020B0604020202020204" pitchFamily="34" charset="0"/>
                <a:cs typeface="Times New Roman" panose="02020603050405020304" pitchFamily="18" charset="0"/>
              </a:rPr>
              <a:t> que protege la dignidad de la persona, </a:t>
            </a:r>
            <a:r>
              <a:rPr lang="es-ES" sz="1600" b="1" dirty="0">
                <a:solidFill>
                  <a:srgbClr val="1F4E79"/>
                </a:solidFill>
                <a:latin typeface="Arial" panose="020B0604020202020204" pitchFamily="34" charset="0"/>
                <a:cs typeface="Times New Roman" panose="02020603050405020304" pitchFamily="18" charset="0"/>
              </a:rPr>
              <a:t>Solidaridad</a:t>
            </a:r>
            <a:r>
              <a:rPr lang="es-ES" sz="1600" dirty="0">
                <a:solidFill>
                  <a:srgbClr val="1F4E79"/>
                </a:solidFill>
                <a:latin typeface="Arial" panose="020B0604020202020204" pitchFamily="34" charset="0"/>
                <a:cs typeface="Times New Roman" panose="02020603050405020304" pitchFamily="18" charset="0"/>
              </a:rPr>
              <a:t> que abre el corazón</a:t>
            </a:r>
            <a:r>
              <a:rPr lang="es-CO" sz="1600" dirty="0">
                <a:solidFill>
                  <a:srgbClr val="1F4E79"/>
                </a:solidFill>
                <a:latin typeface="Arial" panose="020B0604020202020204" pitchFamily="34" charset="0"/>
                <a:cs typeface="Times New Roman" panose="02020603050405020304" pitchFamily="18" charset="0"/>
              </a:rPr>
              <a:t>, </a:t>
            </a:r>
            <a:r>
              <a:rPr lang="es-ES" sz="1600" b="1" dirty="0">
                <a:solidFill>
                  <a:srgbClr val="1F4E79"/>
                </a:solidFill>
                <a:latin typeface="Arial" panose="020B0604020202020204" pitchFamily="34" charset="0"/>
                <a:cs typeface="Times New Roman" panose="02020603050405020304" pitchFamily="18" charset="0"/>
              </a:rPr>
              <a:t>Honestidad</a:t>
            </a:r>
            <a:r>
              <a:rPr lang="es-ES" sz="1600" dirty="0">
                <a:solidFill>
                  <a:srgbClr val="1F4E79"/>
                </a:solidFill>
                <a:latin typeface="Arial" panose="020B0604020202020204" pitchFamily="34" charset="0"/>
                <a:cs typeface="Times New Roman" panose="02020603050405020304" pitchFamily="18" charset="0"/>
              </a:rPr>
              <a:t> el arte del encuentro</a:t>
            </a:r>
            <a:endParaRPr lang="es-CO" sz="1600" dirty="0">
              <a:solidFill>
                <a:srgbClr val="1F4E79"/>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22576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983CEFF-4015-DDE0-6671-7CF57D704D5A}"/>
              </a:ext>
            </a:extLst>
          </p:cNvPr>
          <p:cNvSpPr/>
          <p:nvPr/>
        </p:nvSpPr>
        <p:spPr>
          <a:xfrm>
            <a:off x="-18433" y="-20424"/>
            <a:ext cx="7245531" cy="687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3" name="Imagen 92" descr="Logotipo, nombre de la empresa&#10;&#10;Descripción generada automáticamente">
            <a:extLst>
              <a:ext uri="{FF2B5EF4-FFF2-40B4-BE49-F238E27FC236}">
                <a16:creationId xmlns:a16="http://schemas.microsoft.com/office/drawing/2014/main" id="{7BFB7057-F3B3-F1A1-3A68-57A4DA364B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4" t="17280" r="14310" b="10056"/>
          <a:stretch/>
        </p:blipFill>
        <p:spPr>
          <a:xfrm>
            <a:off x="9185745" y="6205200"/>
            <a:ext cx="1432491" cy="644309"/>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3E92FDF5-10FC-8A0D-A0E1-11A99973B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8503" y="6008275"/>
            <a:ext cx="1446115" cy="849725"/>
          </a:xfrm>
          <a:prstGeom prst="rect">
            <a:avLst/>
          </a:prstGeom>
        </p:spPr>
      </p:pic>
      <p:sp>
        <p:nvSpPr>
          <p:cNvPr id="43" name="CuadroTexto 42">
            <a:extLst>
              <a:ext uri="{FF2B5EF4-FFF2-40B4-BE49-F238E27FC236}">
                <a16:creationId xmlns:a16="http://schemas.microsoft.com/office/drawing/2014/main" id="{B909B91B-8C19-C23E-A6C3-81BCBE5F8741}"/>
              </a:ext>
            </a:extLst>
          </p:cNvPr>
          <p:cNvSpPr txBox="1"/>
          <p:nvPr/>
        </p:nvSpPr>
        <p:spPr>
          <a:xfrm>
            <a:off x="7658695" y="292460"/>
            <a:ext cx="4165173" cy="523220"/>
          </a:xfrm>
          <a:prstGeom prst="rect">
            <a:avLst/>
          </a:prstGeom>
          <a:noFill/>
        </p:spPr>
        <p:txBody>
          <a:bodyPr wrap="square" rtlCol="0">
            <a:spAutoFit/>
          </a:bodyPr>
          <a:lstStyle/>
          <a:p>
            <a:pPr algn="ctr"/>
            <a:r>
              <a:rPr lang="es-ES" sz="2800" b="1" dirty="0">
                <a:solidFill>
                  <a:schemeClr val="accent5">
                    <a:lumMod val="50000"/>
                  </a:schemeClr>
                </a:solidFill>
                <a:latin typeface="Arial" panose="020B0604020202020204" pitchFamily="34" charset="0"/>
                <a:cs typeface="Times New Roman" panose="02020603050405020304" pitchFamily="18" charset="0"/>
              </a:rPr>
              <a:t>Valores Corporativos</a:t>
            </a:r>
            <a:endParaRPr lang="es-CO" sz="2800" dirty="0">
              <a:solidFill>
                <a:schemeClr val="accent5">
                  <a:lumMod val="50000"/>
                </a:schemeClr>
              </a:solidFill>
            </a:endParaRPr>
          </a:p>
        </p:txBody>
      </p:sp>
      <p:sp>
        <p:nvSpPr>
          <p:cNvPr id="62" name="CuadroTexto 61">
            <a:extLst>
              <a:ext uri="{FF2B5EF4-FFF2-40B4-BE49-F238E27FC236}">
                <a16:creationId xmlns:a16="http://schemas.microsoft.com/office/drawing/2014/main" id="{7BB8A488-D091-5959-67A5-16B2947F7058}"/>
              </a:ext>
            </a:extLst>
          </p:cNvPr>
          <p:cNvSpPr txBox="1"/>
          <p:nvPr/>
        </p:nvSpPr>
        <p:spPr>
          <a:xfrm>
            <a:off x="7337661" y="4932666"/>
            <a:ext cx="4714062"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s-ES" sz="2000" b="1" dirty="0">
                <a:solidFill>
                  <a:schemeClr val="accent2">
                    <a:lumMod val="75000"/>
                  </a:schemeClr>
                </a:solidFill>
                <a:effectLst/>
                <a:latin typeface="Arial" panose="020B0604020202020204" pitchFamily="34" charset="0"/>
                <a:ea typeface="Calibri" panose="020F0502020204030204" pitchFamily="34" charset="0"/>
                <a:cs typeface="Times New Roman" panose="02020603050405020304" pitchFamily="18" charset="0"/>
              </a:rPr>
              <a:t>Valorar aquel que es aportante y contribuye al logro de los objetivos.</a:t>
            </a:r>
            <a:endPar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endParaRPr>
          </a:p>
        </p:txBody>
      </p:sp>
      <p:sp>
        <p:nvSpPr>
          <p:cNvPr id="10" name="CuadroTexto 9">
            <a:extLst>
              <a:ext uri="{FF2B5EF4-FFF2-40B4-BE49-F238E27FC236}">
                <a16:creationId xmlns:a16="http://schemas.microsoft.com/office/drawing/2014/main" id="{27162F2C-BD03-35F5-51A3-58DC3C5434DF}"/>
              </a:ext>
            </a:extLst>
          </p:cNvPr>
          <p:cNvSpPr txBox="1"/>
          <p:nvPr/>
        </p:nvSpPr>
        <p:spPr>
          <a:xfrm>
            <a:off x="537682" y="446348"/>
            <a:ext cx="5943399" cy="67710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Defina un comportamiento que evidencie los Valores Corporativos</a:t>
            </a:r>
            <a:r>
              <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a:t>
            </a:r>
          </a:p>
        </p:txBody>
      </p:sp>
      <p:pic>
        <p:nvPicPr>
          <p:cNvPr id="12" name="Imagen 11" descr="Código QR&#10;&#10;Descripción generada automáticamente">
            <a:extLst>
              <a:ext uri="{FF2B5EF4-FFF2-40B4-BE49-F238E27FC236}">
                <a16:creationId xmlns:a16="http://schemas.microsoft.com/office/drawing/2014/main" id="{991EE0D9-21C1-EE8D-549B-3F9B3A51E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095" y="1390989"/>
            <a:ext cx="4398039" cy="4398039"/>
          </a:xfrm>
          <a:prstGeom prst="rect">
            <a:avLst/>
          </a:prstGeom>
        </p:spPr>
      </p:pic>
      <p:grpSp>
        <p:nvGrpSpPr>
          <p:cNvPr id="22" name="Grupo 21">
            <a:extLst>
              <a:ext uri="{FF2B5EF4-FFF2-40B4-BE49-F238E27FC236}">
                <a16:creationId xmlns:a16="http://schemas.microsoft.com/office/drawing/2014/main" id="{FEE0C25A-094C-9141-4611-7078362E77F2}"/>
              </a:ext>
            </a:extLst>
          </p:cNvPr>
          <p:cNvGrpSpPr/>
          <p:nvPr/>
        </p:nvGrpSpPr>
        <p:grpSpPr>
          <a:xfrm>
            <a:off x="8732660" y="1151829"/>
            <a:ext cx="2017245" cy="3535968"/>
            <a:chOff x="8816218" y="1380908"/>
            <a:chExt cx="1775607" cy="3112408"/>
          </a:xfrm>
        </p:grpSpPr>
        <p:sp>
          <p:nvSpPr>
            <p:cNvPr id="4" name="Freeform: Shape 22">
              <a:extLst>
                <a:ext uri="{FF2B5EF4-FFF2-40B4-BE49-F238E27FC236}">
                  <a16:creationId xmlns:a16="http://schemas.microsoft.com/office/drawing/2014/main" id="{3D659E64-E86D-AEE6-8415-C7BDE8EBF80C}"/>
                </a:ext>
              </a:extLst>
            </p:cNvPr>
            <p:cNvSpPr/>
            <p:nvPr/>
          </p:nvSpPr>
          <p:spPr>
            <a:xfrm>
              <a:off x="8816218" y="2394321"/>
              <a:ext cx="1775607" cy="2069358"/>
            </a:xfrm>
            <a:custGeom>
              <a:avLst/>
              <a:gdLst>
                <a:gd name="connsiteX0" fmla="*/ 0 w 2011069"/>
                <a:gd name="connsiteY0" fmla="*/ 0 h 2343774"/>
                <a:gd name="connsiteX1" fmla="*/ 6960 w 2011069"/>
                <a:gd name="connsiteY1" fmla="*/ 45603 h 2343774"/>
                <a:gd name="connsiteX2" fmla="*/ 1005535 w 2011069"/>
                <a:gd name="connsiteY2" fmla="*/ 859464 h 2343774"/>
                <a:gd name="connsiteX3" fmla="*/ 2004110 w 2011069"/>
                <a:gd name="connsiteY3" fmla="*/ 45603 h 2343774"/>
                <a:gd name="connsiteX4" fmla="*/ 2011069 w 2011069"/>
                <a:gd name="connsiteY4" fmla="*/ 6 h 2343774"/>
                <a:gd name="connsiteX5" fmla="*/ 2011069 w 2011069"/>
                <a:gd name="connsiteY5" fmla="*/ 2124789 h 2343774"/>
                <a:gd name="connsiteX6" fmla="*/ 1792084 w 2011069"/>
                <a:gd name="connsiteY6" fmla="*/ 2343774 h 2343774"/>
                <a:gd name="connsiteX7" fmla="*/ 218985 w 2011069"/>
                <a:gd name="connsiteY7" fmla="*/ 2343774 h 2343774"/>
                <a:gd name="connsiteX8" fmla="*/ 0 w 2011069"/>
                <a:gd name="connsiteY8" fmla="*/ 2124789 h 2343774"/>
                <a:gd name="connsiteX9" fmla="*/ 0 w 2011069"/>
                <a:gd name="connsiteY9" fmla="*/ 0 h 23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4">
                  <a:moveTo>
                    <a:pt x="0" y="0"/>
                  </a:moveTo>
                  <a:lnTo>
                    <a:pt x="6960" y="45603"/>
                  </a:lnTo>
                  <a:cubicBezTo>
                    <a:pt x="102005" y="510073"/>
                    <a:pt x="512968" y="859464"/>
                    <a:pt x="1005535" y="859464"/>
                  </a:cubicBezTo>
                  <a:cubicBezTo>
                    <a:pt x="1498102" y="859464"/>
                    <a:pt x="1909065" y="510073"/>
                    <a:pt x="2004110" y="45603"/>
                  </a:cubicBezTo>
                  <a:lnTo>
                    <a:pt x="2011069" y="6"/>
                  </a:lnTo>
                  <a:lnTo>
                    <a:pt x="2011069" y="2124789"/>
                  </a:lnTo>
                  <a:cubicBezTo>
                    <a:pt x="2011069" y="2245731"/>
                    <a:pt x="1913026" y="2343774"/>
                    <a:pt x="1792084" y="2343774"/>
                  </a:cubicBezTo>
                  <a:lnTo>
                    <a:pt x="218985" y="2343774"/>
                  </a:lnTo>
                  <a:cubicBezTo>
                    <a:pt x="98043" y="2343774"/>
                    <a:pt x="0" y="2245731"/>
                    <a:pt x="0" y="2124789"/>
                  </a:cubicBezTo>
                  <a:lnTo>
                    <a:pt x="0" y="0"/>
                  </a:lnTo>
                  <a:close/>
                </a:path>
              </a:pathLst>
            </a:custGeom>
            <a:solidFill>
              <a:srgbClr val="0099D3"/>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6" name="Freeform: Shape 8">
              <a:extLst>
                <a:ext uri="{FF2B5EF4-FFF2-40B4-BE49-F238E27FC236}">
                  <a16:creationId xmlns:a16="http://schemas.microsoft.com/office/drawing/2014/main" id="{8C89EBE1-5090-DFA1-724F-3B1D75130182}"/>
                </a:ext>
              </a:extLst>
            </p:cNvPr>
            <p:cNvSpPr/>
            <p:nvPr/>
          </p:nvSpPr>
          <p:spPr>
            <a:xfrm>
              <a:off x="8891576" y="1380908"/>
              <a:ext cx="1592988" cy="1593622"/>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gradFill>
              <a:gsLst>
                <a:gs pos="0">
                  <a:srgbClr val="629DD1">
                    <a:lumMod val="75000"/>
                  </a:srgbClr>
                </a:gs>
                <a:gs pos="100000">
                  <a:srgbClr val="629DD1"/>
                </a:gs>
              </a:gsLst>
              <a:lin ang="0" scaled="1"/>
            </a:gra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a:endParaRPr>
            </a:p>
          </p:txBody>
        </p:sp>
        <p:sp>
          <p:nvSpPr>
            <p:cNvPr id="8" name="CuadroTexto 7">
              <a:extLst>
                <a:ext uri="{FF2B5EF4-FFF2-40B4-BE49-F238E27FC236}">
                  <a16:creationId xmlns:a16="http://schemas.microsoft.com/office/drawing/2014/main" id="{F51DBED1-5F8E-4558-7A94-EE9D0D9FAC6D}"/>
                </a:ext>
              </a:extLst>
            </p:cNvPr>
            <p:cNvSpPr txBox="1"/>
            <p:nvPr/>
          </p:nvSpPr>
          <p:spPr>
            <a:xfrm>
              <a:off x="8856740" y="3108321"/>
              <a:ext cx="1695001" cy="1384995"/>
            </a:xfrm>
            <a:prstGeom prst="rect">
              <a:avLst/>
            </a:prstGeom>
            <a:noFill/>
          </p:spPr>
          <p:txBody>
            <a:bodyPr wrap="square" rtlCol="0">
              <a:spAutoFit/>
            </a:bodyPr>
            <a:lstStyle/>
            <a:p>
              <a:r>
                <a:rPr lang="es-ES"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Amor</a:t>
              </a:r>
              <a:r>
                <a:rPr lang="es-ES" sz="10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que acompaña</a:t>
              </a:r>
            </a:p>
            <a:p>
              <a:r>
                <a:rPr lang="es-ES" sz="1050" b="1" dirty="0">
                  <a:solidFill>
                    <a:schemeClr val="bg1"/>
                  </a:solidFill>
                  <a:latin typeface="Arial" panose="020B0604020202020204" pitchFamily="34" charset="0"/>
                  <a:cs typeface="Times New Roman" panose="02020603050405020304" pitchFamily="18" charset="0"/>
                </a:rPr>
                <a:t>Servicio</a:t>
              </a:r>
              <a:r>
                <a:rPr lang="es-ES" sz="1050" dirty="0">
                  <a:solidFill>
                    <a:schemeClr val="bg1"/>
                  </a:solidFill>
                  <a:latin typeface="Arial" panose="020B0604020202020204" pitchFamily="34" charset="0"/>
                  <a:cs typeface="Times New Roman" panose="02020603050405020304" pitchFamily="18" charset="0"/>
                </a:rPr>
                <a:t> que alivia</a:t>
              </a:r>
            </a:p>
            <a:p>
              <a:r>
                <a:rPr lang="es-ES" sz="1050" b="1" dirty="0">
                  <a:solidFill>
                    <a:schemeClr val="bg1"/>
                  </a:solidFill>
                  <a:latin typeface="Arial" panose="020B0604020202020204" pitchFamily="34" charset="0"/>
                  <a:cs typeface="Times New Roman" panose="02020603050405020304" pitchFamily="18" charset="0"/>
                </a:rPr>
                <a:t>Respeto</a:t>
              </a:r>
              <a:r>
                <a:rPr lang="es-ES" sz="1050" dirty="0">
                  <a:solidFill>
                    <a:schemeClr val="bg1"/>
                  </a:solidFill>
                  <a:latin typeface="Arial" panose="020B0604020202020204" pitchFamily="34" charset="0"/>
                  <a:cs typeface="Times New Roman" panose="02020603050405020304" pitchFamily="18" charset="0"/>
                </a:rPr>
                <a:t> que protege la dignidad de la persona</a:t>
              </a:r>
            </a:p>
            <a:p>
              <a:r>
                <a:rPr lang="es-ES" sz="1050" b="1" dirty="0">
                  <a:solidFill>
                    <a:schemeClr val="bg1"/>
                  </a:solidFill>
                  <a:latin typeface="Arial" panose="020B0604020202020204" pitchFamily="34" charset="0"/>
                  <a:cs typeface="Times New Roman" panose="02020603050405020304" pitchFamily="18" charset="0"/>
                </a:rPr>
                <a:t>Solidaridad</a:t>
              </a:r>
              <a:r>
                <a:rPr lang="es-ES" sz="1050" dirty="0">
                  <a:solidFill>
                    <a:schemeClr val="bg1"/>
                  </a:solidFill>
                  <a:latin typeface="Arial" panose="020B0604020202020204" pitchFamily="34" charset="0"/>
                  <a:cs typeface="Times New Roman" panose="02020603050405020304" pitchFamily="18" charset="0"/>
                </a:rPr>
                <a:t> que abre el corazón</a:t>
              </a:r>
              <a:endParaRPr lang="es-CO" sz="1050" dirty="0">
                <a:solidFill>
                  <a:schemeClr val="bg1"/>
                </a:solidFill>
                <a:latin typeface="Arial" panose="020B0604020202020204" pitchFamily="34" charset="0"/>
                <a:cs typeface="Times New Roman" panose="02020603050405020304" pitchFamily="18" charset="0"/>
              </a:endParaRPr>
            </a:p>
            <a:p>
              <a:r>
                <a:rPr lang="es-ES" sz="1050" b="1" dirty="0">
                  <a:solidFill>
                    <a:schemeClr val="bg1"/>
                  </a:solidFill>
                  <a:latin typeface="Arial" panose="020B0604020202020204" pitchFamily="34" charset="0"/>
                  <a:cs typeface="Times New Roman" panose="02020603050405020304" pitchFamily="18" charset="0"/>
                </a:rPr>
                <a:t>Honestidad</a:t>
              </a:r>
              <a:r>
                <a:rPr lang="es-ES" sz="1050" dirty="0">
                  <a:solidFill>
                    <a:schemeClr val="bg1"/>
                  </a:solidFill>
                  <a:latin typeface="Arial" panose="020B0604020202020204" pitchFamily="34" charset="0"/>
                  <a:cs typeface="Times New Roman" panose="02020603050405020304" pitchFamily="18" charset="0"/>
                </a:rPr>
                <a:t> el arte del encuentro</a:t>
              </a:r>
              <a:endParaRPr lang="es-CO" sz="1050" dirty="0">
                <a:solidFill>
                  <a:schemeClr val="bg1"/>
                </a:solidFill>
                <a:latin typeface="Arial" panose="020B0604020202020204" pitchFamily="34" charset="0"/>
                <a:cs typeface="Times New Roman" panose="02020603050405020304" pitchFamily="18" charset="0"/>
              </a:endParaRPr>
            </a:p>
          </p:txBody>
        </p:sp>
        <p:pic>
          <p:nvPicPr>
            <p:cNvPr id="18" name="Gráfico 17">
              <a:extLst>
                <a:ext uri="{FF2B5EF4-FFF2-40B4-BE49-F238E27FC236}">
                  <a16:creationId xmlns:a16="http://schemas.microsoft.com/office/drawing/2014/main" id="{9A8C1258-D768-9965-535D-DA314F84C1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04059" y="1596600"/>
              <a:ext cx="1175657" cy="1175657"/>
            </a:xfrm>
            <a:prstGeom prst="rect">
              <a:avLst/>
            </a:prstGeom>
          </p:spPr>
        </p:pic>
        <p:pic>
          <p:nvPicPr>
            <p:cNvPr id="20" name="Gráfico 19">
              <a:extLst>
                <a:ext uri="{FF2B5EF4-FFF2-40B4-BE49-F238E27FC236}">
                  <a16:creationId xmlns:a16="http://schemas.microsoft.com/office/drawing/2014/main" id="{689D9EEF-5E88-DC28-CD0A-58E8DEC6C1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5850" y="2320941"/>
              <a:ext cx="314325" cy="276225"/>
            </a:xfrm>
            <a:prstGeom prst="rect">
              <a:avLst/>
            </a:prstGeom>
          </p:spPr>
        </p:pic>
        <p:sp>
          <p:nvSpPr>
            <p:cNvPr id="21" name="CuadroTexto 20">
              <a:extLst>
                <a:ext uri="{FF2B5EF4-FFF2-40B4-BE49-F238E27FC236}">
                  <a16:creationId xmlns:a16="http://schemas.microsoft.com/office/drawing/2014/main" id="{58F5B3A0-3309-B0EF-F9D3-EF0810D67FAF}"/>
                </a:ext>
              </a:extLst>
            </p:cNvPr>
            <p:cNvSpPr txBox="1"/>
            <p:nvPr/>
          </p:nvSpPr>
          <p:spPr>
            <a:xfrm>
              <a:off x="9079817" y="1750212"/>
              <a:ext cx="1199899" cy="523220"/>
            </a:xfrm>
            <a:prstGeom prst="rect">
              <a:avLst/>
            </a:prstGeom>
            <a:noFill/>
          </p:spPr>
          <p:txBody>
            <a:bodyPr wrap="square" rtlCol="0">
              <a:spAutoFit/>
            </a:bodyPr>
            <a:lstStyle/>
            <a:p>
              <a:pPr algn="ctr"/>
              <a:r>
                <a:rPr lang="es-CO" sz="1400" b="1" dirty="0">
                  <a:solidFill>
                    <a:schemeClr val="bg1"/>
                  </a:solidFill>
                </a:rPr>
                <a:t>Valores Corporativos</a:t>
              </a:r>
            </a:p>
          </p:txBody>
        </p:sp>
      </p:grpSp>
    </p:spTree>
    <p:extLst>
      <p:ext uri="{BB962C8B-B14F-4D97-AF65-F5344CB8AC3E}">
        <p14:creationId xmlns:p14="http://schemas.microsoft.com/office/powerpoint/2010/main" val="2551482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96">
            <a:extLst>
              <a:ext uri="{FF2B5EF4-FFF2-40B4-BE49-F238E27FC236}">
                <a16:creationId xmlns:a16="http://schemas.microsoft.com/office/drawing/2014/main" id="{9397D48C-CEB1-7506-2442-0E69A419E6EB}"/>
              </a:ext>
            </a:extLst>
          </p:cNvPr>
          <p:cNvSpPr txBox="1"/>
          <p:nvPr/>
        </p:nvSpPr>
        <p:spPr>
          <a:xfrm>
            <a:off x="9587798" y="3518319"/>
            <a:ext cx="1345392" cy="338554"/>
          </a:xfrm>
          <a:prstGeom prst="rect">
            <a:avLst/>
          </a:prstGeom>
          <a:noFill/>
        </p:spPr>
        <p:txBody>
          <a:bodyPr wrap="square" lIns="0" tIns="0" rIns="0" bIns="0" rtlCol="0" anchor="b">
            <a:spAutoFit/>
          </a:bodyPr>
          <a:lstStyle/>
          <a:p>
            <a:pPr algn="ctr"/>
            <a:r>
              <a:rPr lang="es-CO" sz="1100" b="1" kern="0" dirty="0">
                <a:solidFill>
                  <a:schemeClr val="bg1"/>
                </a:solidFill>
                <a:ea typeface="Calibri Light" charset="0"/>
                <a:cs typeface="Calibri Light" charset="0"/>
              </a:rPr>
              <a:t>Eje Gestión Clinica, Excelente y Segura</a:t>
            </a:r>
            <a:endParaRPr lang="es-CO" sz="1100" b="1" dirty="0">
              <a:solidFill>
                <a:schemeClr val="bg1"/>
              </a:solidFill>
              <a:ea typeface="Calibri Light" charset="0"/>
              <a:cs typeface="Calibri Light" charset="0"/>
            </a:endParaRPr>
          </a:p>
        </p:txBody>
      </p:sp>
      <p:pic>
        <p:nvPicPr>
          <p:cNvPr id="3" name="Imagen 2">
            <a:extLst>
              <a:ext uri="{FF2B5EF4-FFF2-40B4-BE49-F238E27FC236}">
                <a16:creationId xmlns:a16="http://schemas.microsoft.com/office/drawing/2014/main" id="{B921959F-3FDA-B742-6FE2-380ED570A775}"/>
              </a:ext>
            </a:extLst>
          </p:cNvPr>
          <p:cNvPicPr>
            <a:picLocks noChangeAspect="1"/>
          </p:cNvPicPr>
          <p:nvPr/>
        </p:nvPicPr>
        <p:blipFill>
          <a:blip r:embed="rId2"/>
          <a:stretch>
            <a:fillRect/>
          </a:stretch>
        </p:blipFill>
        <p:spPr>
          <a:xfrm>
            <a:off x="0" y="-13063"/>
            <a:ext cx="12241246" cy="6871063"/>
          </a:xfrm>
          <a:prstGeom prst="rect">
            <a:avLst/>
          </a:prstGeom>
        </p:spPr>
      </p:pic>
      <p:grpSp>
        <p:nvGrpSpPr>
          <p:cNvPr id="29" name="Grupo 28">
            <a:extLst>
              <a:ext uri="{FF2B5EF4-FFF2-40B4-BE49-F238E27FC236}">
                <a16:creationId xmlns:a16="http://schemas.microsoft.com/office/drawing/2014/main" id="{E9A29EF3-E207-9C9A-AD4A-8A31FC57FD57}"/>
              </a:ext>
            </a:extLst>
          </p:cNvPr>
          <p:cNvGrpSpPr/>
          <p:nvPr/>
        </p:nvGrpSpPr>
        <p:grpSpPr>
          <a:xfrm>
            <a:off x="7480390" y="5534357"/>
            <a:ext cx="851574" cy="851572"/>
            <a:chOff x="8597226" y="4918244"/>
            <a:chExt cx="1128117" cy="1128115"/>
          </a:xfrm>
        </p:grpSpPr>
        <p:sp>
          <p:nvSpPr>
            <p:cNvPr id="5" name="Oval 42">
              <a:extLst>
                <a:ext uri="{FF2B5EF4-FFF2-40B4-BE49-F238E27FC236}">
                  <a16:creationId xmlns:a16="http://schemas.microsoft.com/office/drawing/2014/main" id="{EC4367DA-7289-2A95-71A9-A115B2CBB347}"/>
                </a:ext>
              </a:extLst>
            </p:cNvPr>
            <p:cNvSpPr/>
            <p:nvPr/>
          </p:nvSpPr>
          <p:spPr>
            <a:xfrm>
              <a:off x="8679427" y="5014848"/>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 </a:t>
              </a:r>
            </a:p>
          </p:txBody>
        </p:sp>
        <p:grpSp>
          <p:nvGrpSpPr>
            <p:cNvPr id="6" name="Group 43">
              <a:extLst>
                <a:ext uri="{FF2B5EF4-FFF2-40B4-BE49-F238E27FC236}">
                  <a16:creationId xmlns:a16="http://schemas.microsoft.com/office/drawing/2014/main" id="{6F4291E9-C68A-2C6B-29CA-0C678133CF42}"/>
                </a:ext>
              </a:extLst>
            </p:cNvPr>
            <p:cNvGrpSpPr/>
            <p:nvPr/>
          </p:nvGrpSpPr>
          <p:grpSpPr>
            <a:xfrm flipH="1">
              <a:off x="8597226" y="4918244"/>
              <a:ext cx="1128117" cy="1128115"/>
              <a:chOff x="9461596" y="1229846"/>
              <a:chExt cx="1424118" cy="1424116"/>
            </a:xfrm>
          </p:grpSpPr>
          <p:sp>
            <p:nvSpPr>
              <p:cNvPr id="7" name="Oval 17">
                <a:extLst>
                  <a:ext uri="{FF2B5EF4-FFF2-40B4-BE49-F238E27FC236}">
                    <a16:creationId xmlns:a16="http://schemas.microsoft.com/office/drawing/2014/main" id="{AEC29400-80C0-439A-CBF8-5EFE9D5DC222}"/>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3000">
                      <a:schemeClr val="accent3"/>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Oval 17">
                <a:extLst>
                  <a:ext uri="{FF2B5EF4-FFF2-40B4-BE49-F238E27FC236}">
                    <a16:creationId xmlns:a16="http://schemas.microsoft.com/office/drawing/2014/main" id="{E1D0D0B6-ABE2-7839-F945-67881B50D392}"/>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9" name="Imagen 8" descr="Icono&#10;&#10;Descripción generada automáticamente">
              <a:extLst>
                <a:ext uri="{FF2B5EF4-FFF2-40B4-BE49-F238E27FC236}">
                  <a16:creationId xmlns:a16="http://schemas.microsoft.com/office/drawing/2014/main" id="{BC0049E8-43EC-75A2-A292-2ABE2243F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2437" y="5198293"/>
              <a:ext cx="519613" cy="519613"/>
            </a:xfrm>
            <a:prstGeom prst="rect">
              <a:avLst/>
            </a:prstGeom>
          </p:spPr>
        </p:pic>
      </p:grpSp>
      <p:sp>
        <p:nvSpPr>
          <p:cNvPr id="10" name="TextBox 96">
            <a:extLst>
              <a:ext uri="{FF2B5EF4-FFF2-40B4-BE49-F238E27FC236}">
                <a16:creationId xmlns:a16="http://schemas.microsoft.com/office/drawing/2014/main" id="{F5967A8B-34E9-10DA-C313-A784165423D5}"/>
              </a:ext>
            </a:extLst>
          </p:cNvPr>
          <p:cNvSpPr txBox="1"/>
          <p:nvPr/>
        </p:nvSpPr>
        <p:spPr>
          <a:xfrm>
            <a:off x="7304085" y="6473699"/>
            <a:ext cx="1345392" cy="338554"/>
          </a:xfrm>
          <a:prstGeom prst="rect">
            <a:avLst/>
          </a:prstGeom>
          <a:noFill/>
        </p:spPr>
        <p:txBody>
          <a:bodyPr wrap="square" lIns="0" tIns="0" rIns="0" bIns="0" rtlCol="0" anchor="b">
            <a:spAutoFit/>
          </a:bodyPr>
          <a:lstStyle/>
          <a:p>
            <a:pPr algn="ctr"/>
            <a:r>
              <a:rPr lang="es-CO" sz="1100" b="1" kern="0" dirty="0">
                <a:solidFill>
                  <a:schemeClr val="bg1"/>
                </a:solidFill>
                <a:ea typeface="Calibri Light" charset="0"/>
                <a:cs typeface="Calibri Light" charset="0"/>
              </a:rPr>
              <a:t>Eje  Gestión del </a:t>
            </a:r>
          </a:p>
          <a:p>
            <a:pPr algn="ctr"/>
            <a:r>
              <a:rPr lang="es-CO" sz="1100" b="1" kern="0" dirty="0">
                <a:solidFill>
                  <a:schemeClr val="bg1"/>
                </a:solidFill>
                <a:ea typeface="Calibri Light" charset="0"/>
                <a:cs typeface="Calibri Light" charset="0"/>
              </a:rPr>
              <a:t>Riesgo</a:t>
            </a:r>
            <a:endParaRPr lang="es-CO" sz="1100" b="1" dirty="0">
              <a:solidFill>
                <a:schemeClr val="bg1"/>
              </a:solidFill>
              <a:ea typeface="Calibri Light" charset="0"/>
              <a:cs typeface="Calibri Light" charset="0"/>
            </a:endParaRPr>
          </a:p>
        </p:txBody>
      </p:sp>
      <p:grpSp>
        <p:nvGrpSpPr>
          <p:cNvPr id="30" name="Grupo 29">
            <a:extLst>
              <a:ext uri="{FF2B5EF4-FFF2-40B4-BE49-F238E27FC236}">
                <a16:creationId xmlns:a16="http://schemas.microsoft.com/office/drawing/2014/main" id="{888F8CE8-79AE-E527-6494-EC9BF7DBF9E3}"/>
              </a:ext>
            </a:extLst>
          </p:cNvPr>
          <p:cNvGrpSpPr/>
          <p:nvPr/>
        </p:nvGrpSpPr>
        <p:grpSpPr>
          <a:xfrm>
            <a:off x="6182102" y="5526610"/>
            <a:ext cx="867067" cy="867066"/>
            <a:chOff x="8673668" y="5385688"/>
            <a:chExt cx="1128117" cy="1128115"/>
          </a:xfrm>
        </p:grpSpPr>
        <p:sp>
          <p:nvSpPr>
            <p:cNvPr id="11" name="Oval 54">
              <a:extLst>
                <a:ext uri="{FF2B5EF4-FFF2-40B4-BE49-F238E27FC236}">
                  <a16:creationId xmlns:a16="http://schemas.microsoft.com/office/drawing/2014/main" id="{6DB8986D-BCC0-D9F8-4866-ECCAF80513ED}"/>
                </a:ext>
              </a:extLst>
            </p:cNvPr>
            <p:cNvSpPr/>
            <p:nvPr/>
          </p:nvSpPr>
          <p:spPr>
            <a:xfrm>
              <a:off x="8766655" y="5450385"/>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2" name="Group 55">
              <a:extLst>
                <a:ext uri="{FF2B5EF4-FFF2-40B4-BE49-F238E27FC236}">
                  <a16:creationId xmlns:a16="http://schemas.microsoft.com/office/drawing/2014/main" id="{AB54FBDE-E217-C808-452F-E16113A8F912}"/>
                </a:ext>
              </a:extLst>
            </p:cNvPr>
            <p:cNvGrpSpPr/>
            <p:nvPr/>
          </p:nvGrpSpPr>
          <p:grpSpPr>
            <a:xfrm flipH="1">
              <a:off x="8673668" y="5385688"/>
              <a:ext cx="1128117" cy="1128115"/>
              <a:chOff x="9461596" y="1229846"/>
              <a:chExt cx="1424118" cy="1424116"/>
            </a:xfrm>
          </p:grpSpPr>
          <p:sp>
            <p:nvSpPr>
              <p:cNvPr id="13" name="Oval 17">
                <a:extLst>
                  <a:ext uri="{FF2B5EF4-FFF2-40B4-BE49-F238E27FC236}">
                    <a16:creationId xmlns:a16="http://schemas.microsoft.com/office/drawing/2014/main" id="{B24DBA31-2DB2-C120-A633-C6E3804959A5}"/>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2"/>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7">
                <a:extLst>
                  <a:ext uri="{FF2B5EF4-FFF2-40B4-BE49-F238E27FC236}">
                    <a16:creationId xmlns:a16="http://schemas.microsoft.com/office/drawing/2014/main" id="{5FBDDBAC-CB39-9CD3-47FC-DA3B86AF67AC}"/>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15" name="Picture 4" descr="Infocate">
              <a:extLst>
                <a:ext uri="{FF2B5EF4-FFF2-40B4-BE49-F238E27FC236}">
                  <a16:creationId xmlns:a16="http://schemas.microsoft.com/office/drawing/2014/main" id="{050EFB2B-6DF5-0406-ADB1-4451CBFA6C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634"/>
            <a:stretch/>
          </p:blipFill>
          <p:spPr bwMode="auto">
            <a:xfrm>
              <a:off x="8882123" y="5689914"/>
              <a:ext cx="597146" cy="44929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96">
            <a:extLst>
              <a:ext uri="{FF2B5EF4-FFF2-40B4-BE49-F238E27FC236}">
                <a16:creationId xmlns:a16="http://schemas.microsoft.com/office/drawing/2014/main" id="{504448C0-8B05-9B78-879E-C9AB1D40F58C}"/>
              </a:ext>
            </a:extLst>
          </p:cNvPr>
          <p:cNvSpPr txBox="1"/>
          <p:nvPr/>
        </p:nvSpPr>
        <p:spPr>
          <a:xfrm>
            <a:off x="5958693" y="6467259"/>
            <a:ext cx="1345392" cy="338554"/>
          </a:xfrm>
          <a:prstGeom prst="rect">
            <a:avLst/>
          </a:prstGeom>
          <a:noFill/>
        </p:spPr>
        <p:txBody>
          <a:bodyPr wrap="square" lIns="0" tIns="0" rIns="0" bIns="0" rtlCol="0" anchor="b">
            <a:spAutoFit/>
          </a:bodyPr>
          <a:lstStyle/>
          <a:p>
            <a:pPr algn="ctr"/>
            <a:r>
              <a:rPr lang="es-CO" sz="1100" b="1" kern="0" dirty="0">
                <a:solidFill>
                  <a:schemeClr val="bg1"/>
                </a:solidFill>
                <a:ea typeface="Calibri Light" charset="0"/>
                <a:cs typeface="Calibri Light" charset="0"/>
              </a:rPr>
              <a:t>Eje Humanización de la atención y ACP</a:t>
            </a:r>
            <a:endParaRPr lang="es-CO" sz="1100" b="1" dirty="0">
              <a:solidFill>
                <a:schemeClr val="bg1"/>
              </a:solidFill>
              <a:ea typeface="Calibri Light" charset="0"/>
              <a:cs typeface="Calibri Light" charset="0"/>
            </a:endParaRPr>
          </a:p>
        </p:txBody>
      </p:sp>
      <p:sp>
        <p:nvSpPr>
          <p:cNvPr id="20" name="TextBox 96">
            <a:extLst>
              <a:ext uri="{FF2B5EF4-FFF2-40B4-BE49-F238E27FC236}">
                <a16:creationId xmlns:a16="http://schemas.microsoft.com/office/drawing/2014/main" id="{35563E03-C4A7-F5F2-D2EC-7C0C5C1124E5}"/>
              </a:ext>
            </a:extLst>
          </p:cNvPr>
          <p:cNvSpPr txBox="1"/>
          <p:nvPr/>
        </p:nvSpPr>
        <p:spPr>
          <a:xfrm>
            <a:off x="3186896" y="6438561"/>
            <a:ext cx="1621668" cy="338554"/>
          </a:xfrm>
          <a:prstGeom prst="rect">
            <a:avLst/>
          </a:prstGeom>
          <a:noFill/>
        </p:spPr>
        <p:txBody>
          <a:bodyPr wrap="square" lIns="0" tIns="0" rIns="0" bIns="0" rtlCol="0" anchor="b">
            <a:spAutoFit/>
          </a:bodyPr>
          <a:lstStyle/>
          <a:p>
            <a:pPr algn="ctr"/>
            <a:r>
              <a:rPr lang="es-CO" sz="1100" b="1" kern="0" dirty="0">
                <a:solidFill>
                  <a:schemeClr val="bg1"/>
                </a:solidFill>
                <a:cs typeface="Calibri Light" charset="0"/>
              </a:rPr>
              <a:t>Eje Gestión clínica excelente y segura </a:t>
            </a:r>
          </a:p>
        </p:txBody>
      </p:sp>
      <p:grpSp>
        <p:nvGrpSpPr>
          <p:cNvPr id="32" name="Grupo 31">
            <a:extLst>
              <a:ext uri="{FF2B5EF4-FFF2-40B4-BE49-F238E27FC236}">
                <a16:creationId xmlns:a16="http://schemas.microsoft.com/office/drawing/2014/main" id="{ECD7A53A-2FBE-CCFD-447B-8784759FC800}"/>
              </a:ext>
            </a:extLst>
          </p:cNvPr>
          <p:cNvGrpSpPr/>
          <p:nvPr/>
        </p:nvGrpSpPr>
        <p:grpSpPr>
          <a:xfrm>
            <a:off x="3587797" y="5473423"/>
            <a:ext cx="867739" cy="867737"/>
            <a:chOff x="102656" y="3455963"/>
            <a:chExt cx="1177503" cy="1177501"/>
          </a:xfrm>
        </p:grpSpPr>
        <p:grpSp>
          <p:nvGrpSpPr>
            <p:cNvPr id="17" name="Group 31">
              <a:extLst>
                <a:ext uri="{FF2B5EF4-FFF2-40B4-BE49-F238E27FC236}">
                  <a16:creationId xmlns:a16="http://schemas.microsoft.com/office/drawing/2014/main" id="{630E3DC1-84C1-A82E-8DB3-AD3141DC257D}"/>
                </a:ext>
              </a:extLst>
            </p:cNvPr>
            <p:cNvGrpSpPr/>
            <p:nvPr/>
          </p:nvGrpSpPr>
          <p:grpSpPr>
            <a:xfrm flipH="1">
              <a:off x="102656" y="3455963"/>
              <a:ext cx="1177503" cy="1177501"/>
              <a:chOff x="9461596" y="1229846"/>
              <a:chExt cx="1424118" cy="1424116"/>
            </a:xfrm>
          </p:grpSpPr>
          <p:sp>
            <p:nvSpPr>
              <p:cNvPr id="18" name="Oval 17">
                <a:extLst>
                  <a:ext uri="{FF2B5EF4-FFF2-40B4-BE49-F238E27FC236}">
                    <a16:creationId xmlns:a16="http://schemas.microsoft.com/office/drawing/2014/main" id="{DA47208A-6C62-F9FF-0E31-2BA3B0CA327E}"/>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1"/>
                    </a:gs>
                    <a:gs pos="100000">
                      <a:schemeClr val="accent2"/>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7">
                <a:extLst>
                  <a:ext uri="{FF2B5EF4-FFF2-40B4-BE49-F238E27FC236}">
                    <a16:creationId xmlns:a16="http://schemas.microsoft.com/office/drawing/2014/main" id="{56D69910-078B-97FC-D810-72ADE1360430}"/>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1" name="Oval 54">
              <a:extLst>
                <a:ext uri="{FF2B5EF4-FFF2-40B4-BE49-F238E27FC236}">
                  <a16:creationId xmlns:a16="http://schemas.microsoft.com/office/drawing/2014/main" id="{F2E9C33F-041C-00C4-A571-BC40040C3739}"/>
                </a:ext>
              </a:extLst>
            </p:cNvPr>
            <p:cNvSpPr/>
            <p:nvPr/>
          </p:nvSpPr>
          <p:spPr>
            <a:xfrm>
              <a:off x="184858" y="3552864"/>
              <a:ext cx="948137" cy="948137"/>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22" name="Imagen 21" descr="Icono&#10;&#10;Descripción generada automáticamente">
              <a:extLst>
                <a:ext uri="{FF2B5EF4-FFF2-40B4-BE49-F238E27FC236}">
                  <a16:creationId xmlns:a16="http://schemas.microsoft.com/office/drawing/2014/main" id="{CF0663F7-1E06-D3D2-4090-DD13C11410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8071" y="3710155"/>
              <a:ext cx="686341" cy="686341"/>
            </a:xfrm>
            <a:prstGeom prst="rect">
              <a:avLst/>
            </a:prstGeom>
          </p:spPr>
        </p:pic>
      </p:grpSp>
      <p:sp>
        <p:nvSpPr>
          <p:cNvPr id="27" name="TextBox 96">
            <a:extLst>
              <a:ext uri="{FF2B5EF4-FFF2-40B4-BE49-F238E27FC236}">
                <a16:creationId xmlns:a16="http://schemas.microsoft.com/office/drawing/2014/main" id="{39717430-4E2A-5B44-06EB-23A39BA3A765}"/>
              </a:ext>
            </a:extLst>
          </p:cNvPr>
          <p:cNvSpPr txBox="1"/>
          <p:nvPr/>
        </p:nvSpPr>
        <p:spPr>
          <a:xfrm>
            <a:off x="4613301" y="6448102"/>
            <a:ext cx="1265020" cy="338554"/>
          </a:xfrm>
          <a:prstGeom prst="rect">
            <a:avLst/>
          </a:prstGeom>
          <a:noFill/>
        </p:spPr>
        <p:txBody>
          <a:bodyPr wrap="square" lIns="0" tIns="0" rIns="0" bIns="0" rtlCol="0" anchor="b">
            <a:spAutoFit/>
          </a:bodyPr>
          <a:lstStyle/>
          <a:p>
            <a:pPr algn="ctr"/>
            <a:r>
              <a:rPr lang="es-CO" sz="1100" b="1" kern="0" dirty="0">
                <a:solidFill>
                  <a:schemeClr val="bg1"/>
                </a:solidFill>
                <a:cs typeface="Calibri Light" charset="0"/>
              </a:rPr>
              <a:t>Eje Transformación Cultural</a:t>
            </a:r>
          </a:p>
        </p:txBody>
      </p:sp>
      <p:grpSp>
        <p:nvGrpSpPr>
          <p:cNvPr id="31" name="Grupo 30">
            <a:extLst>
              <a:ext uri="{FF2B5EF4-FFF2-40B4-BE49-F238E27FC236}">
                <a16:creationId xmlns:a16="http://schemas.microsoft.com/office/drawing/2014/main" id="{5D492972-9F7D-58F2-2748-E8FCDD61B8AF}"/>
              </a:ext>
            </a:extLst>
          </p:cNvPr>
          <p:cNvGrpSpPr/>
          <p:nvPr/>
        </p:nvGrpSpPr>
        <p:grpSpPr>
          <a:xfrm>
            <a:off x="4840939" y="5486177"/>
            <a:ext cx="864526" cy="864524"/>
            <a:chOff x="119543" y="5109145"/>
            <a:chExt cx="1128117" cy="1128115"/>
          </a:xfrm>
        </p:grpSpPr>
        <p:sp>
          <p:nvSpPr>
            <p:cNvPr id="23" name="Oval 18">
              <a:extLst>
                <a:ext uri="{FF2B5EF4-FFF2-40B4-BE49-F238E27FC236}">
                  <a16:creationId xmlns:a16="http://schemas.microsoft.com/office/drawing/2014/main" id="{A9908289-AF6D-742B-0BF1-0589AEA82465}"/>
                </a:ext>
              </a:extLst>
            </p:cNvPr>
            <p:cNvSpPr/>
            <p:nvPr/>
          </p:nvSpPr>
          <p:spPr>
            <a:xfrm>
              <a:off x="229416" y="5204472"/>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4" name="Group 22">
              <a:extLst>
                <a:ext uri="{FF2B5EF4-FFF2-40B4-BE49-F238E27FC236}">
                  <a16:creationId xmlns:a16="http://schemas.microsoft.com/office/drawing/2014/main" id="{F0C1A44E-5A83-4B21-A13D-5DABBEDCE64A}"/>
                </a:ext>
              </a:extLst>
            </p:cNvPr>
            <p:cNvGrpSpPr/>
            <p:nvPr/>
          </p:nvGrpSpPr>
          <p:grpSpPr>
            <a:xfrm flipH="1">
              <a:off x="119543" y="5109145"/>
              <a:ext cx="1128117" cy="1128115"/>
              <a:chOff x="9461596" y="1229846"/>
              <a:chExt cx="1424118" cy="1424116"/>
            </a:xfrm>
          </p:grpSpPr>
          <p:sp>
            <p:nvSpPr>
              <p:cNvPr id="25" name="Oval 17">
                <a:extLst>
                  <a:ext uri="{FF2B5EF4-FFF2-40B4-BE49-F238E27FC236}">
                    <a16:creationId xmlns:a16="http://schemas.microsoft.com/office/drawing/2014/main" id="{D036ECAD-5A9B-92D4-12AC-9DF78C3497E1}"/>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6"/>
                    </a:gs>
                    <a:gs pos="100000">
                      <a:schemeClr val="accent5"/>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17">
                <a:extLst>
                  <a:ext uri="{FF2B5EF4-FFF2-40B4-BE49-F238E27FC236}">
                    <a16:creationId xmlns:a16="http://schemas.microsoft.com/office/drawing/2014/main" id="{CBA36D07-5708-3634-323E-6C7E19644B14}"/>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6"/>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28" name="Imagen 27" descr="Icono&#10;&#10;Descripción generada automáticamente">
              <a:extLst>
                <a:ext uri="{FF2B5EF4-FFF2-40B4-BE49-F238E27FC236}">
                  <a16:creationId xmlns:a16="http://schemas.microsoft.com/office/drawing/2014/main" id="{A895B46D-E300-3641-B5FA-384ADF206E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657" y="5280739"/>
              <a:ext cx="832104" cy="832104"/>
            </a:xfrm>
            <a:prstGeom prst="rect">
              <a:avLst/>
            </a:prstGeom>
          </p:spPr>
        </p:pic>
      </p:grpSp>
      <p:grpSp>
        <p:nvGrpSpPr>
          <p:cNvPr id="40" name="Grupo 39">
            <a:extLst>
              <a:ext uri="{FF2B5EF4-FFF2-40B4-BE49-F238E27FC236}">
                <a16:creationId xmlns:a16="http://schemas.microsoft.com/office/drawing/2014/main" id="{87E831A6-5744-70FF-F97B-CA86784FC804}"/>
              </a:ext>
            </a:extLst>
          </p:cNvPr>
          <p:cNvGrpSpPr/>
          <p:nvPr/>
        </p:nvGrpSpPr>
        <p:grpSpPr>
          <a:xfrm>
            <a:off x="2061139" y="5500520"/>
            <a:ext cx="850925" cy="850923"/>
            <a:chOff x="663847" y="4703532"/>
            <a:chExt cx="1128117" cy="1128115"/>
          </a:xfrm>
        </p:grpSpPr>
        <p:sp>
          <p:nvSpPr>
            <p:cNvPr id="33" name="Oval 36">
              <a:extLst>
                <a:ext uri="{FF2B5EF4-FFF2-40B4-BE49-F238E27FC236}">
                  <a16:creationId xmlns:a16="http://schemas.microsoft.com/office/drawing/2014/main" id="{AE59D7EE-8C5D-518C-3FF4-B66ED0646753}"/>
                </a:ext>
              </a:extLst>
            </p:cNvPr>
            <p:cNvSpPr/>
            <p:nvPr/>
          </p:nvSpPr>
          <p:spPr>
            <a:xfrm>
              <a:off x="773720" y="4813403"/>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4" name="Group 37">
              <a:extLst>
                <a:ext uri="{FF2B5EF4-FFF2-40B4-BE49-F238E27FC236}">
                  <a16:creationId xmlns:a16="http://schemas.microsoft.com/office/drawing/2014/main" id="{D6CEC134-8D7C-0FED-C562-815CE22359C7}"/>
                </a:ext>
              </a:extLst>
            </p:cNvPr>
            <p:cNvGrpSpPr/>
            <p:nvPr/>
          </p:nvGrpSpPr>
          <p:grpSpPr>
            <a:xfrm flipH="1">
              <a:off x="663847" y="4703532"/>
              <a:ext cx="1128117" cy="1128115"/>
              <a:chOff x="9461596" y="1229846"/>
              <a:chExt cx="1424118" cy="1424116"/>
            </a:xfrm>
          </p:grpSpPr>
          <p:sp>
            <p:nvSpPr>
              <p:cNvPr id="35" name="Oval 17">
                <a:extLst>
                  <a:ext uri="{FF2B5EF4-FFF2-40B4-BE49-F238E27FC236}">
                    <a16:creationId xmlns:a16="http://schemas.microsoft.com/office/drawing/2014/main" id="{9E69B703-2B16-C26D-646D-5B2B8281AD1E}"/>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4"/>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17">
                <a:extLst>
                  <a:ext uri="{FF2B5EF4-FFF2-40B4-BE49-F238E27FC236}">
                    <a16:creationId xmlns:a16="http://schemas.microsoft.com/office/drawing/2014/main" id="{BDD7D9A5-4D4A-A613-BB4C-E4F0BFB00D9A}"/>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4"/>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37" name="Picture 14" descr="Responsabilidad social - Iconos gratis de social">
              <a:extLst>
                <a:ext uri="{FF2B5EF4-FFF2-40B4-BE49-F238E27FC236}">
                  <a16:creationId xmlns:a16="http://schemas.microsoft.com/office/drawing/2014/main" id="{CF7FDC92-8A08-0B26-89A9-B7D15F1624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920" y="4952863"/>
              <a:ext cx="591969" cy="591969"/>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96">
            <a:extLst>
              <a:ext uri="{FF2B5EF4-FFF2-40B4-BE49-F238E27FC236}">
                <a16:creationId xmlns:a16="http://schemas.microsoft.com/office/drawing/2014/main" id="{6F916632-364D-725F-D056-BF521185F470}"/>
              </a:ext>
            </a:extLst>
          </p:cNvPr>
          <p:cNvSpPr txBox="1"/>
          <p:nvPr/>
        </p:nvSpPr>
        <p:spPr>
          <a:xfrm>
            <a:off x="1813904" y="6404875"/>
            <a:ext cx="1345392" cy="338554"/>
          </a:xfrm>
          <a:prstGeom prst="rect">
            <a:avLst/>
          </a:prstGeom>
          <a:noFill/>
        </p:spPr>
        <p:txBody>
          <a:bodyPr wrap="square" lIns="0" tIns="0" rIns="0" bIns="0" rtlCol="0" anchor="b">
            <a:spAutoFit/>
          </a:bodyPr>
          <a:lstStyle/>
          <a:p>
            <a:pPr algn="ctr"/>
            <a:r>
              <a:rPr lang="es-CO" sz="1100" b="1" kern="0" dirty="0">
                <a:solidFill>
                  <a:schemeClr val="bg1"/>
                </a:solidFill>
                <a:ea typeface="Calibri Light" charset="0"/>
                <a:cs typeface="Calibri Light" charset="0"/>
              </a:rPr>
              <a:t>Eje  Responsabilidad Social Empresarial</a:t>
            </a:r>
            <a:endParaRPr lang="es-CO" sz="1100" b="1" dirty="0">
              <a:solidFill>
                <a:schemeClr val="bg1"/>
              </a:solidFill>
              <a:ea typeface="Calibri Light" charset="0"/>
              <a:cs typeface="Calibri Light" charset="0"/>
            </a:endParaRPr>
          </a:p>
        </p:txBody>
      </p:sp>
      <p:grpSp>
        <p:nvGrpSpPr>
          <p:cNvPr id="47" name="Grupo 46">
            <a:extLst>
              <a:ext uri="{FF2B5EF4-FFF2-40B4-BE49-F238E27FC236}">
                <a16:creationId xmlns:a16="http://schemas.microsoft.com/office/drawing/2014/main" id="{8A548927-463E-05D3-F55E-A176CD030E27}"/>
              </a:ext>
            </a:extLst>
          </p:cNvPr>
          <p:cNvGrpSpPr/>
          <p:nvPr/>
        </p:nvGrpSpPr>
        <p:grpSpPr>
          <a:xfrm>
            <a:off x="602738" y="5489230"/>
            <a:ext cx="861473" cy="861471"/>
            <a:chOff x="157192" y="4505501"/>
            <a:chExt cx="1128117" cy="1128115"/>
          </a:xfrm>
        </p:grpSpPr>
        <p:sp>
          <p:nvSpPr>
            <p:cNvPr id="41" name="Oval 18">
              <a:extLst>
                <a:ext uri="{FF2B5EF4-FFF2-40B4-BE49-F238E27FC236}">
                  <a16:creationId xmlns:a16="http://schemas.microsoft.com/office/drawing/2014/main" id="{A610E6EC-6925-5E87-F2D9-99BA0829B52D}"/>
                </a:ext>
              </a:extLst>
            </p:cNvPr>
            <p:cNvSpPr/>
            <p:nvPr/>
          </p:nvSpPr>
          <p:spPr>
            <a:xfrm>
              <a:off x="267065" y="4600828"/>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2" name="Group 22">
              <a:extLst>
                <a:ext uri="{FF2B5EF4-FFF2-40B4-BE49-F238E27FC236}">
                  <a16:creationId xmlns:a16="http://schemas.microsoft.com/office/drawing/2014/main" id="{D71DE629-F390-46CE-62A3-D690AEDCB7B8}"/>
                </a:ext>
              </a:extLst>
            </p:cNvPr>
            <p:cNvGrpSpPr/>
            <p:nvPr/>
          </p:nvGrpSpPr>
          <p:grpSpPr>
            <a:xfrm flipH="1">
              <a:off x="157192" y="4505501"/>
              <a:ext cx="1128117" cy="1128115"/>
              <a:chOff x="9461596" y="1229846"/>
              <a:chExt cx="1424118" cy="1424116"/>
            </a:xfrm>
          </p:grpSpPr>
          <p:sp>
            <p:nvSpPr>
              <p:cNvPr id="43" name="Oval 17">
                <a:extLst>
                  <a:ext uri="{FF2B5EF4-FFF2-40B4-BE49-F238E27FC236}">
                    <a16:creationId xmlns:a16="http://schemas.microsoft.com/office/drawing/2014/main" id="{10FA1E9B-CFEF-81A0-ED19-1CD7321AE341}"/>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6"/>
                    </a:gs>
                    <a:gs pos="100000">
                      <a:schemeClr val="accent5"/>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17">
                <a:extLst>
                  <a:ext uri="{FF2B5EF4-FFF2-40B4-BE49-F238E27FC236}">
                    <a16:creationId xmlns:a16="http://schemas.microsoft.com/office/drawing/2014/main" id="{443F5210-9D63-A7DA-B9D1-35A272621431}"/>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6"/>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45" name="Picture 10" descr="Tomografía computarizada - Iconos gratis de asistencia sanitaria y médica">
              <a:extLst>
                <a:ext uri="{FF2B5EF4-FFF2-40B4-BE49-F238E27FC236}">
                  <a16:creationId xmlns:a16="http://schemas.microsoft.com/office/drawing/2014/main" id="{558A916D-3CDB-B2A4-54AA-DC9AC38C32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661" y="4693661"/>
              <a:ext cx="674028" cy="674028"/>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96">
            <a:extLst>
              <a:ext uri="{FF2B5EF4-FFF2-40B4-BE49-F238E27FC236}">
                <a16:creationId xmlns:a16="http://schemas.microsoft.com/office/drawing/2014/main" id="{1C25E32F-FBDE-C026-01C7-8A0D0A2D4E2D}"/>
              </a:ext>
            </a:extLst>
          </p:cNvPr>
          <p:cNvSpPr txBox="1"/>
          <p:nvPr/>
        </p:nvSpPr>
        <p:spPr>
          <a:xfrm>
            <a:off x="435106" y="6404875"/>
            <a:ext cx="1265020" cy="338554"/>
          </a:xfrm>
          <a:prstGeom prst="rect">
            <a:avLst/>
          </a:prstGeom>
          <a:noFill/>
        </p:spPr>
        <p:txBody>
          <a:bodyPr wrap="square" lIns="0" tIns="0" rIns="0" bIns="0" rtlCol="0" anchor="b">
            <a:spAutoFit/>
          </a:bodyPr>
          <a:lstStyle/>
          <a:p>
            <a:pPr algn="ctr"/>
            <a:r>
              <a:rPr lang="es-CO" sz="1100" b="1" kern="0" dirty="0">
                <a:solidFill>
                  <a:schemeClr val="bg1"/>
                </a:solidFill>
                <a:cs typeface="Calibri Light" charset="0"/>
              </a:rPr>
              <a:t>Eje Gestión de la Tecnología</a:t>
            </a:r>
          </a:p>
        </p:txBody>
      </p:sp>
    </p:spTree>
    <p:extLst>
      <p:ext uri="{BB962C8B-B14F-4D97-AF65-F5344CB8AC3E}">
        <p14:creationId xmlns:p14="http://schemas.microsoft.com/office/powerpoint/2010/main" val="760230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957681B-428B-995F-05BB-674EFA565490}"/>
              </a:ext>
            </a:extLst>
          </p:cNvPr>
          <p:cNvSpPr/>
          <p:nvPr/>
        </p:nvSpPr>
        <p:spPr>
          <a:xfrm>
            <a:off x="0" y="-10212"/>
            <a:ext cx="7245531" cy="687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3" name="Imagen 92" descr="Logotipo, nombre de la empresa&#10;&#10;Descripción generada automáticamente">
            <a:extLst>
              <a:ext uri="{FF2B5EF4-FFF2-40B4-BE49-F238E27FC236}">
                <a16:creationId xmlns:a16="http://schemas.microsoft.com/office/drawing/2014/main" id="{7BFB7057-F3B3-F1A1-3A68-57A4DA364B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4" t="17280" r="14310" b="10056"/>
          <a:stretch/>
        </p:blipFill>
        <p:spPr>
          <a:xfrm>
            <a:off x="8625909" y="6007488"/>
            <a:ext cx="1890943" cy="850512"/>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3E92FDF5-10FC-8A0D-A0E1-11A99973B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0125" y="5747550"/>
            <a:ext cx="1889834" cy="1110450"/>
          </a:xfrm>
          <a:prstGeom prst="rect">
            <a:avLst/>
          </a:prstGeom>
        </p:spPr>
      </p:pic>
      <p:sp>
        <p:nvSpPr>
          <p:cNvPr id="43" name="CuadroTexto 42">
            <a:extLst>
              <a:ext uri="{FF2B5EF4-FFF2-40B4-BE49-F238E27FC236}">
                <a16:creationId xmlns:a16="http://schemas.microsoft.com/office/drawing/2014/main" id="{B909B91B-8C19-C23E-A6C3-81BCBE5F8741}"/>
              </a:ext>
            </a:extLst>
          </p:cNvPr>
          <p:cNvSpPr txBox="1"/>
          <p:nvPr/>
        </p:nvSpPr>
        <p:spPr>
          <a:xfrm>
            <a:off x="7488793" y="219483"/>
            <a:ext cx="4165173" cy="954107"/>
          </a:xfrm>
          <a:prstGeom prst="rect">
            <a:avLst/>
          </a:prstGeom>
          <a:noFill/>
        </p:spPr>
        <p:txBody>
          <a:bodyPr wrap="square" rtlCol="0">
            <a:spAutoFit/>
          </a:bodyPr>
          <a:lstStyle/>
          <a:p>
            <a:pPr algn="ctr"/>
            <a:r>
              <a:rPr lang="es-ES" sz="2800" b="1" dirty="0">
                <a:solidFill>
                  <a:schemeClr val="accent5">
                    <a:lumMod val="50000"/>
                  </a:schemeClr>
                </a:solidFill>
                <a:latin typeface="Arial" panose="020B0604020202020204" pitchFamily="34" charset="0"/>
                <a:cs typeface="Times New Roman" panose="02020603050405020304" pitchFamily="18" charset="0"/>
              </a:rPr>
              <a:t>Excelencia con propósito</a:t>
            </a:r>
            <a:endParaRPr lang="es-CO" sz="2800" dirty="0">
              <a:solidFill>
                <a:schemeClr val="accent5">
                  <a:lumMod val="50000"/>
                </a:schemeClr>
              </a:solidFill>
            </a:endParaRPr>
          </a:p>
        </p:txBody>
      </p:sp>
      <p:sp>
        <p:nvSpPr>
          <p:cNvPr id="60" name="CuadroTexto 59">
            <a:extLst>
              <a:ext uri="{FF2B5EF4-FFF2-40B4-BE49-F238E27FC236}">
                <a16:creationId xmlns:a16="http://schemas.microsoft.com/office/drawing/2014/main" id="{0EF2DB7A-2BAC-468B-F643-AD34B10AA416}"/>
              </a:ext>
            </a:extLst>
          </p:cNvPr>
          <p:cNvSpPr txBox="1"/>
          <p:nvPr/>
        </p:nvSpPr>
        <p:spPr>
          <a:xfrm>
            <a:off x="353013" y="1071580"/>
            <a:ext cx="5982019" cy="33855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Aquella que nos lleva a hacer realidad nuestra visión.</a:t>
            </a:r>
          </a:p>
        </p:txBody>
      </p:sp>
      <p:sp>
        <p:nvSpPr>
          <p:cNvPr id="61" name="CuadroTexto 60">
            <a:extLst>
              <a:ext uri="{FF2B5EF4-FFF2-40B4-BE49-F238E27FC236}">
                <a16:creationId xmlns:a16="http://schemas.microsoft.com/office/drawing/2014/main" id="{8E79C9EF-58B9-9EF0-DE6F-A030C9424A04}"/>
              </a:ext>
            </a:extLst>
          </p:cNvPr>
          <p:cNvSpPr txBox="1"/>
          <p:nvPr/>
        </p:nvSpPr>
        <p:spPr>
          <a:xfrm>
            <a:off x="378031" y="1581698"/>
            <a:ext cx="5509718" cy="107721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Cuidar a los enfermos dentro de nuestra filosofía Organizacional.</a:t>
            </a:r>
          </a:p>
          <a:p>
            <a:pPr marR="0" lvl="0" algn="just" defTabSz="914400" rtl="0" eaLnBrk="1" fontAlgn="auto" latinLnBrk="0" hangingPunct="1">
              <a:lnSpc>
                <a:spcPct val="100000"/>
              </a:lnSpc>
              <a:spcBef>
                <a:spcPts val="0"/>
              </a:spcBef>
              <a:spcAft>
                <a:spcPts val="0"/>
              </a:spcAft>
              <a:buClrTx/>
              <a:buSzTx/>
              <a:tabLst/>
              <a:defRPr/>
            </a:pPr>
            <a:endParaRPr lang="es-ES" sz="1600" b="1" dirty="0">
              <a:solidFill>
                <a:schemeClr val="tx2"/>
              </a:solidFill>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kumimoji="0" lang="es-ES" sz="1600" b="1" i="0" u="none" strike="noStrike" kern="1200" cap="none" spc="0" normalizeH="0" baseline="0" noProof="0" dirty="0">
                <a:ln>
                  <a:noFill/>
                </a:ln>
                <a:solidFill>
                  <a:schemeClr val="tx2"/>
                </a:solidFill>
                <a:effectLst/>
                <a:uLnTx/>
                <a:uFillTx/>
                <a:latin typeface="Calibri" panose="020F0502020204030204"/>
                <a:ea typeface="+mn-ea"/>
                <a:cs typeface="+mn-cs"/>
              </a:rPr>
              <a:t>Todos somos caminantes con propósito</a:t>
            </a:r>
          </a:p>
        </p:txBody>
      </p:sp>
      <p:sp>
        <p:nvSpPr>
          <p:cNvPr id="62" name="CuadroTexto 61">
            <a:extLst>
              <a:ext uri="{FF2B5EF4-FFF2-40B4-BE49-F238E27FC236}">
                <a16:creationId xmlns:a16="http://schemas.microsoft.com/office/drawing/2014/main" id="{7BB8A488-D091-5959-67A5-16B2947F7058}"/>
              </a:ext>
            </a:extLst>
          </p:cNvPr>
          <p:cNvSpPr txBox="1"/>
          <p:nvPr/>
        </p:nvSpPr>
        <p:spPr>
          <a:xfrm>
            <a:off x="7826162" y="4985543"/>
            <a:ext cx="3930290"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s-ES" sz="2400" b="1" i="0" u="none" strike="noStrike" kern="1200" cap="none" spc="0" normalizeH="0" baseline="0" noProof="0" dirty="0">
                <a:ln>
                  <a:noFill/>
                </a:ln>
                <a:solidFill>
                  <a:schemeClr val="accent2">
                    <a:lumMod val="75000"/>
                  </a:schemeClr>
                </a:solidFill>
                <a:effectLst/>
                <a:uLnTx/>
                <a:uFillTx/>
                <a:latin typeface="Calibri" panose="020F0502020204030204"/>
              </a:rPr>
              <a:t>Aportar para construir</a:t>
            </a:r>
          </a:p>
        </p:txBody>
      </p:sp>
      <p:sp>
        <p:nvSpPr>
          <p:cNvPr id="64" name="CuadroTexto 63">
            <a:extLst>
              <a:ext uri="{FF2B5EF4-FFF2-40B4-BE49-F238E27FC236}">
                <a16:creationId xmlns:a16="http://schemas.microsoft.com/office/drawing/2014/main" id="{B7BAFB2A-889C-37DB-AC2F-D965A29219EC}"/>
              </a:ext>
            </a:extLst>
          </p:cNvPr>
          <p:cNvSpPr txBox="1"/>
          <p:nvPr/>
        </p:nvSpPr>
        <p:spPr>
          <a:xfrm>
            <a:off x="301939" y="269074"/>
            <a:ext cx="2765687" cy="523220"/>
          </a:xfrm>
          <a:prstGeom prst="rect">
            <a:avLst/>
          </a:prstGeom>
          <a:noFill/>
        </p:spPr>
        <p:txBody>
          <a:bodyPr wrap="square" rtlCol="0">
            <a:spAutoFit/>
          </a:bodyPr>
          <a:lstStyle/>
          <a:p>
            <a:r>
              <a:rPr lang="es-ES" sz="28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Características</a:t>
            </a:r>
            <a:endParaRPr lang="es-CO" sz="2800" dirty="0">
              <a:solidFill>
                <a:schemeClr val="tx2"/>
              </a:solidFill>
            </a:endParaRPr>
          </a:p>
        </p:txBody>
      </p:sp>
      <p:sp>
        <p:nvSpPr>
          <p:cNvPr id="3" name="Freeform: Shape 12">
            <a:extLst>
              <a:ext uri="{FF2B5EF4-FFF2-40B4-BE49-F238E27FC236}">
                <a16:creationId xmlns:a16="http://schemas.microsoft.com/office/drawing/2014/main" id="{FEBA4BDC-B5CC-90F5-D74D-68A711E1EBDF}"/>
              </a:ext>
            </a:extLst>
          </p:cNvPr>
          <p:cNvSpPr/>
          <p:nvPr/>
        </p:nvSpPr>
        <p:spPr>
          <a:xfrm>
            <a:off x="8833836" y="1487821"/>
            <a:ext cx="1775607" cy="2069360"/>
          </a:xfrm>
          <a:custGeom>
            <a:avLst/>
            <a:gdLst>
              <a:gd name="connsiteX0" fmla="*/ 218985 w 2011069"/>
              <a:gd name="connsiteY0" fmla="*/ 0 h 2343776"/>
              <a:gd name="connsiteX1" fmla="*/ 1792084 w 2011069"/>
              <a:gd name="connsiteY1" fmla="*/ 0 h 2343776"/>
              <a:gd name="connsiteX2" fmla="*/ 2011069 w 2011069"/>
              <a:gd name="connsiteY2" fmla="*/ 218985 h 2343776"/>
              <a:gd name="connsiteX3" fmla="*/ 2011069 w 2011069"/>
              <a:gd name="connsiteY3" fmla="*/ 2343770 h 2343776"/>
              <a:gd name="connsiteX4" fmla="*/ 2004110 w 2011069"/>
              <a:gd name="connsiteY4" fmla="*/ 2298173 h 2343776"/>
              <a:gd name="connsiteX5" fmla="*/ 1005535 w 2011069"/>
              <a:gd name="connsiteY5" fmla="*/ 1484312 h 2343776"/>
              <a:gd name="connsiteX6" fmla="*/ 6960 w 2011069"/>
              <a:gd name="connsiteY6" fmla="*/ 2298173 h 2343776"/>
              <a:gd name="connsiteX7" fmla="*/ 0 w 2011069"/>
              <a:gd name="connsiteY7" fmla="*/ 2343776 h 2343776"/>
              <a:gd name="connsiteX8" fmla="*/ 0 w 2011069"/>
              <a:gd name="connsiteY8" fmla="*/ 218985 h 2343776"/>
              <a:gd name="connsiteX9" fmla="*/ 218985 w 2011069"/>
              <a:gd name="connsiteY9" fmla="*/ 0 h 234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6">
                <a:moveTo>
                  <a:pt x="218985" y="0"/>
                </a:moveTo>
                <a:lnTo>
                  <a:pt x="1792084" y="0"/>
                </a:lnTo>
                <a:cubicBezTo>
                  <a:pt x="1913026" y="0"/>
                  <a:pt x="2011069" y="98043"/>
                  <a:pt x="2011069" y="218985"/>
                </a:cubicBezTo>
                <a:lnTo>
                  <a:pt x="2011069" y="2343770"/>
                </a:lnTo>
                <a:lnTo>
                  <a:pt x="2004110" y="2298173"/>
                </a:lnTo>
                <a:cubicBezTo>
                  <a:pt x="1909065" y="1833704"/>
                  <a:pt x="1498102" y="1484312"/>
                  <a:pt x="1005535" y="1484312"/>
                </a:cubicBezTo>
                <a:cubicBezTo>
                  <a:pt x="512968" y="1484312"/>
                  <a:pt x="102005" y="1833704"/>
                  <a:pt x="6960" y="2298173"/>
                </a:cubicBezTo>
                <a:lnTo>
                  <a:pt x="0" y="2343776"/>
                </a:lnTo>
                <a:lnTo>
                  <a:pt x="0" y="218985"/>
                </a:lnTo>
                <a:cubicBezTo>
                  <a:pt x="0" y="98043"/>
                  <a:pt x="98043" y="0"/>
                  <a:pt x="218985" y="0"/>
                </a:cubicBezTo>
                <a:close/>
              </a:path>
            </a:pathLst>
          </a:custGeom>
          <a:gradFill>
            <a:gsLst>
              <a:gs pos="0">
                <a:srgbClr val="009DD9">
                  <a:lumMod val="75000"/>
                </a:srgbClr>
              </a:gs>
              <a:gs pos="95000">
                <a:srgbClr val="009DD9"/>
              </a:gs>
            </a:gsLst>
            <a:lin ang="5400000" scaled="1"/>
          </a:gra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5" name="Freeform: Shape 8">
            <a:extLst>
              <a:ext uri="{FF2B5EF4-FFF2-40B4-BE49-F238E27FC236}">
                <a16:creationId xmlns:a16="http://schemas.microsoft.com/office/drawing/2014/main" id="{0BAB7550-A778-F985-A060-3A226662383B}"/>
              </a:ext>
            </a:extLst>
          </p:cNvPr>
          <p:cNvSpPr/>
          <p:nvPr/>
        </p:nvSpPr>
        <p:spPr>
          <a:xfrm>
            <a:off x="8904164" y="2943528"/>
            <a:ext cx="1634948" cy="1635598"/>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gradFill>
            <a:gsLst>
              <a:gs pos="0">
                <a:srgbClr val="629DD1">
                  <a:lumMod val="75000"/>
                </a:srgbClr>
              </a:gs>
              <a:gs pos="100000">
                <a:srgbClr val="629DD1"/>
              </a:gs>
            </a:gsLst>
            <a:lin ang="0" scaled="1"/>
          </a:gra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a:endParaRPr>
          </a:p>
        </p:txBody>
      </p:sp>
      <p:sp>
        <p:nvSpPr>
          <p:cNvPr id="7" name="CuadroTexto 6">
            <a:extLst>
              <a:ext uri="{FF2B5EF4-FFF2-40B4-BE49-F238E27FC236}">
                <a16:creationId xmlns:a16="http://schemas.microsoft.com/office/drawing/2014/main" id="{32E48F96-2D5A-6332-8629-D25A510C4FEE}"/>
              </a:ext>
            </a:extLst>
          </p:cNvPr>
          <p:cNvSpPr txBox="1"/>
          <p:nvPr/>
        </p:nvSpPr>
        <p:spPr>
          <a:xfrm>
            <a:off x="8853325" y="1802016"/>
            <a:ext cx="1736627" cy="461665"/>
          </a:xfrm>
          <a:prstGeom prst="rect">
            <a:avLst/>
          </a:prstGeom>
          <a:noFill/>
        </p:spPr>
        <p:txBody>
          <a:bodyPr wrap="square" rtlCol="0">
            <a:spAutoFit/>
          </a:bodyPr>
          <a:lstStyle/>
          <a:p>
            <a:pPr algn="ct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que nos lleve a ser realidad nuestra visión</a:t>
            </a:r>
            <a:endParaRPr lang="es-CO" sz="1200" dirty="0">
              <a:solidFill>
                <a:schemeClr val="bg1"/>
              </a:solidFill>
            </a:endParaRPr>
          </a:p>
        </p:txBody>
      </p:sp>
      <p:pic>
        <p:nvPicPr>
          <p:cNvPr id="12" name="Gráfico 11">
            <a:extLst>
              <a:ext uri="{FF2B5EF4-FFF2-40B4-BE49-F238E27FC236}">
                <a16:creationId xmlns:a16="http://schemas.microsoft.com/office/drawing/2014/main" id="{FB11EA73-09D0-B042-8F64-8F3455559A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2740" y="3182429"/>
            <a:ext cx="1157795" cy="1157795"/>
          </a:xfrm>
          <a:prstGeom prst="rect">
            <a:avLst/>
          </a:prstGeom>
        </p:spPr>
      </p:pic>
      <p:sp>
        <p:nvSpPr>
          <p:cNvPr id="19" name="CuadroTexto 18">
            <a:extLst>
              <a:ext uri="{FF2B5EF4-FFF2-40B4-BE49-F238E27FC236}">
                <a16:creationId xmlns:a16="http://schemas.microsoft.com/office/drawing/2014/main" id="{ECD16A1F-CDF6-36E3-D576-C4CBFA53D8EC}"/>
              </a:ext>
            </a:extLst>
          </p:cNvPr>
          <p:cNvSpPr txBox="1"/>
          <p:nvPr/>
        </p:nvSpPr>
        <p:spPr>
          <a:xfrm>
            <a:off x="9040042" y="3322250"/>
            <a:ext cx="1363190" cy="523220"/>
          </a:xfrm>
          <a:prstGeom prst="rect">
            <a:avLst/>
          </a:prstGeom>
          <a:noFill/>
        </p:spPr>
        <p:txBody>
          <a:bodyPr wrap="square" rtlCol="0">
            <a:spAutoFit/>
          </a:bodyPr>
          <a:lstStyle/>
          <a:p>
            <a:pPr algn="ctr"/>
            <a:r>
              <a:rPr lang="es-CO" sz="1400" b="1">
                <a:solidFill>
                  <a:schemeClr val="bg1"/>
                </a:solidFill>
              </a:rPr>
              <a:t>Excelencia </a:t>
            </a:r>
          </a:p>
          <a:p>
            <a:pPr algn="ctr"/>
            <a:r>
              <a:rPr lang="es-CO" sz="1400" b="1">
                <a:solidFill>
                  <a:schemeClr val="bg1"/>
                </a:solidFill>
              </a:rPr>
              <a:t>con propósito</a:t>
            </a:r>
            <a:endParaRPr lang="es-CO" sz="1400" b="1" dirty="0">
              <a:solidFill>
                <a:schemeClr val="bg1"/>
              </a:solidFill>
            </a:endParaRPr>
          </a:p>
        </p:txBody>
      </p:sp>
      <p:pic>
        <p:nvPicPr>
          <p:cNvPr id="21" name="Gráfico 20">
            <a:extLst>
              <a:ext uri="{FF2B5EF4-FFF2-40B4-BE49-F238E27FC236}">
                <a16:creationId xmlns:a16="http://schemas.microsoft.com/office/drawing/2014/main" id="{2CD48C59-5869-DF68-340E-3722B80809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35899" y="3882416"/>
            <a:ext cx="371475" cy="371475"/>
          </a:xfrm>
          <a:prstGeom prst="rect">
            <a:avLst/>
          </a:prstGeom>
        </p:spPr>
      </p:pic>
      <p:sp>
        <p:nvSpPr>
          <p:cNvPr id="20" name="CuadroTexto 19">
            <a:extLst>
              <a:ext uri="{FF2B5EF4-FFF2-40B4-BE49-F238E27FC236}">
                <a16:creationId xmlns:a16="http://schemas.microsoft.com/office/drawing/2014/main" id="{6C97D2E3-358B-477F-8F29-EDEC8A39B55D}"/>
              </a:ext>
            </a:extLst>
          </p:cNvPr>
          <p:cNvSpPr txBox="1"/>
          <p:nvPr/>
        </p:nvSpPr>
        <p:spPr>
          <a:xfrm>
            <a:off x="308581" y="3435348"/>
            <a:ext cx="7571423" cy="461665"/>
          </a:xfrm>
          <a:prstGeom prst="rect">
            <a:avLst/>
          </a:prstGeom>
          <a:noFill/>
        </p:spPr>
        <p:txBody>
          <a:bodyPr wrap="square" rtlCol="0">
            <a:spAutoFit/>
          </a:bodyPr>
          <a:lstStyle/>
          <a:p>
            <a:r>
              <a:rPr lang="es-ES" sz="2400" b="1" dirty="0">
                <a:solidFill>
                  <a:schemeClr val="accent5">
                    <a:lumMod val="50000"/>
                  </a:schemeClr>
                </a:solidFill>
              </a:rPr>
              <a:t>Dos elementos de la cultura que aplica diariamente.</a:t>
            </a:r>
          </a:p>
        </p:txBody>
      </p:sp>
      <p:sp>
        <p:nvSpPr>
          <p:cNvPr id="22" name="CuadroTexto 21">
            <a:extLst>
              <a:ext uri="{FF2B5EF4-FFF2-40B4-BE49-F238E27FC236}">
                <a16:creationId xmlns:a16="http://schemas.microsoft.com/office/drawing/2014/main" id="{4AAA2601-58B9-4667-A626-8EB28F09396B}"/>
              </a:ext>
            </a:extLst>
          </p:cNvPr>
          <p:cNvSpPr txBox="1"/>
          <p:nvPr/>
        </p:nvSpPr>
        <p:spPr>
          <a:xfrm>
            <a:off x="308581" y="4118112"/>
            <a:ext cx="6825644" cy="646331"/>
          </a:xfrm>
          <a:prstGeom prst="rect">
            <a:avLst/>
          </a:prstGeom>
          <a:noFill/>
        </p:spPr>
        <p:txBody>
          <a:bodyPr wrap="square" rtlCol="0">
            <a:spAutoFit/>
          </a:bodyPr>
          <a:lstStyle/>
          <a:p>
            <a:r>
              <a:rPr lang="es-ES" sz="2000" b="1" dirty="0">
                <a:solidFill>
                  <a:schemeClr val="accent2">
                    <a:lumMod val="75000"/>
                  </a:schemeClr>
                </a:solidFill>
                <a:latin typeface="Arial" panose="020B0604020202020204" pitchFamily="34" charset="0"/>
                <a:cs typeface="Times New Roman" panose="02020603050405020304" pitchFamily="18" charset="0"/>
              </a:rPr>
              <a:t>Excelencia con propósito: </a:t>
            </a:r>
            <a:r>
              <a:rPr lang="es-ES" sz="1600" dirty="0">
                <a:solidFill>
                  <a:srgbClr val="1F4E79"/>
                </a:solidFill>
                <a:latin typeface="Arial" panose="020B0604020202020204" pitchFamily="34" charset="0"/>
                <a:cs typeface="Times New Roman" panose="02020603050405020304" pitchFamily="18" charset="0"/>
              </a:rPr>
              <a:t>Cumplo con las tareas asignadas, voy mas allá de las tareas asignadas.</a:t>
            </a:r>
            <a:endParaRPr lang="es-CO" sz="2000" dirty="0">
              <a:solidFill>
                <a:srgbClr val="1F4E79"/>
              </a:solidFill>
            </a:endParaRPr>
          </a:p>
        </p:txBody>
      </p:sp>
    </p:spTree>
    <p:extLst>
      <p:ext uri="{BB962C8B-B14F-4D97-AF65-F5344CB8AC3E}">
        <p14:creationId xmlns:p14="http://schemas.microsoft.com/office/powerpoint/2010/main" val="2653948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957681B-428B-995F-05BB-674EFA565490}"/>
              </a:ext>
            </a:extLst>
          </p:cNvPr>
          <p:cNvSpPr/>
          <p:nvPr/>
        </p:nvSpPr>
        <p:spPr>
          <a:xfrm>
            <a:off x="0" y="-10212"/>
            <a:ext cx="7245531" cy="68784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3" name="Imagen 92" descr="Logotipo, nombre de la empresa&#10;&#10;Descripción generada automáticamente">
            <a:extLst>
              <a:ext uri="{FF2B5EF4-FFF2-40B4-BE49-F238E27FC236}">
                <a16:creationId xmlns:a16="http://schemas.microsoft.com/office/drawing/2014/main" id="{7BFB7057-F3B3-F1A1-3A68-57A4DA364B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54" t="17280" r="14310" b="10056"/>
          <a:stretch/>
        </p:blipFill>
        <p:spPr>
          <a:xfrm>
            <a:off x="8625909" y="6007488"/>
            <a:ext cx="1890943" cy="850512"/>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3E92FDF5-10FC-8A0D-A0E1-11A99973B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0125" y="5747550"/>
            <a:ext cx="1889834" cy="1110450"/>
          </a:xfrm>
          <a:prstGeom prst="rect">
            <a:avLst/>
          </a:prstGeom>
        </p:spPr>
      </p:pic>
      <p:sp>
        <p:nvSpPr>
          <p:cNvPr id="43" name="CuadroTexto 42">
            <a:extLst>
              <a:ext uri="{FF2B5EF4-FFF2-40B4-BE49-F238E27FC236}">
                <a16:creationId xmlns:a16="http://schemas.microsoft.com/office/drawing/2014/main" id="{B909B91B-8C19-C23E-A6C3-81BCBE5F8741}"/>
              </a:ext>
            </a:extLst>
          </p:cNvPr>
          <p:cNvSpPr txBox="1"/>
          <p:nvPr/>
        </p:nvSpPr>
        <p:spPr>
          <a:xfrm>
            <a:off x="7488793" y="219483"/>
            <a:ext cx="4165173" cy="954107"/>
          </a:xfrm>
          <a:prstGeom prst="rect">
            <a:avLst/>
          </a:prstGeom>
          <a:noFill/>
        </p:spPr>
        <p:txBody>
          <a:bodyPr wrap="square" rtlCol="0">
            <a:spAutoFit/>
          </a:bodyPr>
          <a:lstStyle/>
          <a:p>
            <a:pPr algn="ctr"/>
            <a:r>
              <a:rPr lang="es-ES" sz="2800" b="1" dirty="0">
                <a:solidFill>
                  <a:schemeClr val="accent5">
                    <a:lumMod val="50000"/>
                  </a:schemeClr>
                </a:solidFill>
                <a:latin typeface="Arial" panose="020B0604020202020204" pitchFamily="34" charset="0"/>
                <a:cs typeface="Times New Roman" panose="02020603050405020304" pitchFamily="18" charset="0"/>
              </a:rPr>
              <a:t>Excelencia con propósito</a:t>
            </a:r>
            <a:endParaRPr lang="es-CO" sz="2800" dirty="0">
              <a:solidFill>
                <a:schemeClr val="accent5">
                  <a:lumMod val="50000"/>
                </a:schemeClr>
              </a:solidFill>
            </a:endParaRPr>
          </a:p>
        </p:txBody>
      </p:sp>
      <p:sp>
        <p:nvSpPr>
          <p:cNvPr id="62" name="CuadroTexto 61">
            <a:extLst>
              <a:ext uri="{FF2B5EF4-FFF2-40B4-BE49-F238E27FC236}">
                <a16:creationId xmlns:a16="http://schemas.microsoft.com/office/drawing/2014/main" id="{7BB8A488-D091-5959-67A5-16B2947F7058}"/>
              </a:ext>
            </a:extLst>
          </p:cNvPr>
          <p:cNvSpPr txBox="1"/>
          <p:nvPr/>
        </p:nvSpPr>
        <p:spPr>
          <a:xfrm>
            <a:off x="7826162" y="4985543"/>
            <a:ext cx="3930290"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s-ES" sz="2400" b="1" i="0" u="none" strike="noStrike" kern="1200" cap="none" spc="0" normalizeH="0" baseline="0" noProof="0" dirty="0">
                <a:ln>
                  <a:noFill/>
                </a:ln>
                <a:solidFill>
                  <a:schemeClr val="accent2">
                    <a:lumMod val="75000"/>
                  </a:schemeClr>
                </a:solidFill>
                <a:effectLst/>
                <a:uLnTx/>
                <a:uFillTx/>
                <a:latin typeface="Calibri" panose="020F0502020204030204"/>
              </a:rPr>
              <a:t>Aportar para construir</a:t>
            </a:r>
          </a:p>
        </p:txBody>
      </p:sp>
      <p:sp>
        <p:nvSpPr>
          <p:cNvPr id="3" name="Freeform: Shape 12">
            <a:extLst>
              <a:ext uri="{FF2B5EF4-FFF2-40B4-BE49-F238E27FC236}">
                <a16:creationId xmlns:a16="http://schemas.microsoft.com/office/drawing/2014/main" id="{FEBA4BDC-B5CC-90F5-D74D-68A711E1EBDF}"/>
              </a:ext>
            </a:extLst>
          </p:cNvPr>
          <p:cNvSpPr/>
          <p:nvPr/>
        </p:nvSpPr>
        <p:spPr>
          <a:xfrm>
            <a:off x="8833836" y="1487821"/>
            <a:ext cx="1775607" cy="2069360"/>
          </a:xfrm>
          <a:custGeom>
            <a:avLst/>
            <a:gdLst>
              <a:gd name="connsiteX0" fmla="*/ 218985 w 2011069"/>
              <a:gd name="connsiteY0" fmla="*/ 0 h 2343776"/>
              <a:gd name="connsiteX1" fmla="*/ 1792084 w 2011069"/>
              <a:gd name="connsiteY1" fmla="*/ 0 h 2343776"/>
              <a:gd name="connsiteX2" fmla="*/ 2011069 w 2011069"/>
              <a:gd name="connsiteY2" fmla="*/ 218985 h 2343776"/>
              <a:gd name="connsiteX3" fmla="*/ 2011069 w 2011069"/>
              <a:gd name="connsiteY3" fmla="*/ 2343770 h 2343776"/>
              <a:gd name="connsiteX4" fmla="*/ 2004110 w 2011069"/>
              <a:gd name="connsiteY4" fmla="*/ 2298173 h 2343776"/>
              <a:gd name="connsiteX5" fmla="*/ 1005535 w 2011069"/>
              <a:gd name="connsiteY5" fmla="*/ 1484312 h 2343776"/>
              <a:gd name="connsiteX6" fmla="*/ 6960 w 2011069"/>
              <a:gd name="connsiteY6" fmla="*/ 2298173 h 2343776"/>
              <a:gd name="connsiteX7" fmla="*/ 0 w 2011069"/>
              <a:gd name="connsiteY7" fmla="*/ 2343776 h 2343776"/>
              <a:gd name="connsiteX8" fmla="*/ 0 w 2011069"/>
              <a:gd name="connsiteY8" fmla="*/ 218985 h 2343776"/>
              <a:gd name="connsiteX9" fmla="*/ 218985 w 2011069"/>
              <a:gd name="connsiteY9" fmla="*/ 0 h 234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6">
                <a:moveTo>
                  <a:pt x="218985" y="0"/>
                </a:moveTo>
                <a:lnTo>
                  <a:pt x="1792084" y="0"/>
                </a:lnTo>
                <a:cubicBezTo>
                  <a:pt x="1913026" y="0"/>
                  <a:pt x="2011069" y="98043"/>
                  <a:pt x="2011069" y="218985"/>
                </a:cubicBezTo>
                <a:lnTo>
                  <a:pt x="2011069" y="2343770"/>
                </a:lnTo>
                <a:lnTo>
                  <a:pt x="2004110" y="2298173"/>
                </a:lnTo>
                <a:cubicBezTo>
                  <a:pt x="1909065" y="1833704"/>
                  <a:pt x="1498102" y="1484312"/>
                  <a:pt x="1005535" y="1484312"/>
                </a:cubicBezTo>
                <a:cubicBezTo>
                  <a:pt x="512968" y="1484312"/>
                  <a:pt x="102005" y="1833704"/>
                  <a:pt x="6960" y="2298173"/>
                </a:cubicBezTo>
                <a:lnTo>
                  <a:pt x="0" y="2343776"/>
                </a:lnTo>
                <a:lnTo>
                  <a:pt x="0" y="218985"/>
                </a:lnTo>
                <a:cubicBezTo>
                  <a:pt x="0" y="98043"/>
                  <a:pt x="98043" y="0"/>
                  <a:pt x="218985" y="0"/>
                </a:cubicBezTo>
                <a:close/>
              </a:path>
            </a:pathLst>
          </a:custGeom>
          <a:gradFill>
            <a:gsLst>
              <a:gs pos="0">
                <a:srgbClr val="009DD9">
                  <a:lumMod val="75000"/>
                </a:srgbClr>
              </a:gs>
              <a:gs pos="95000">
                <a:srgbClr val="009DD9"/>
              </a:gs>
            </a:gsLst>
            <a:lin ang="5400000" scaled="1"/>
          </a:gra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5" name="Freeform: Shape 8">
            <a:extLst>
              <a:ext uri="{FF2B5EF4-FFF2-40B4-BE49-F238E27FC236}">
                <a16:creationId xmlns:a16="http://schemas.microsoft.com/office/drawing/2014/main" id="{0BAB7550-A778-F985-A060-3A226662383B}"/>
              </a:ext>
            </a:extLst>
          </p:cNvPr>
          <p:cNvSpPr/>
          <p:nvPr/>
        </p:nvSpPr>
        <p:spPr>
          <a:xfrm>
            <a:off x="8904164" y="2943528"/>
            <a:ext cx="1634948" cy="1635598"/>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gradFill>
            <a:gsLst>
              <a:gs pos="0">
                <a:srgbClr val="629DD1">
                  <a:lumMod val="75000"/>
                </a:srgbClr>
              </a:gs>
              <a:gs pos="100000">
                <a:srgbClr val="629DD1"/>
              </a:gs>
            </a:gsLst>
            <a:lin ang="0" scaled="1"/>
          </a:gra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a:endParaRPr>
          </a:p>
        </p:txBody>
      </p:sp>
      <p:sp>
        <p:nvSpPr>
          <p:cNvPr id="7" name="CuadroTexto 6">
            <a:extLst>
              <a:ext uri="{FF2B5EF4-FFF2-40B4-BE49-F238E27FC236}">
                <a16:creationId xmlns:a16="http://schemas.microsoft.com/office/drawing/2014/main" id="{32E48F96-2D5A-6332-8629-D25A510C4FEE}"/>
              </a:ext>
            </a:extLst>
          </p:cNvPr>
          <p:cNvSpPr txBox="1"/>
          <p:nvPr/>
        </p:nvSpPr>
        <p:spPr>
          <a:xfrm>
            <a:off x="8853325" y="1802016"/>
            <a:ext cx="1736627" cy="461665"/>
          </a:xfrm>
          <a:prstGeom prst="rect">
            <a:avLst/>
          </a:prstGeom>
          <a:noFill/>
        </p:spPr>
        <p:txBody>
          <a:bodyPr wrap="square" rtlCol="0">
            <a:spAutoFit/>
          </a:bodyPr>
          <a:lstStyle/>
          <a:p>
            <a:pPr algn="ct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que nos lleve a ser realidad nuestra visión</a:t>
            </a:r>
            <a:endParaRPr lang="es-CO" sz="1200" dirty="0">
              <a:solidFill>
                <a:schemeClr val="bg1"/>
              </a:solidFill>
            </a:endParaRPr>
          </a:p>
        </p:txBody>
      </p:sp>
      <p:sp>
        <p:nvSpPr>
          <p:cNvPr id="10" name="CuadroTexto 9">
            <a:extLst>
              <a:ext uri="{FF2B5EF4-FFF2-40B4-BE49-F238E27FC236}">
                <a16:creationId xmlns:a16="http://schemas.microsoft.com/office/drawing/2014/main" id="{BFF54046-4853-0466-264D-A296A6B4BF03}"/>
              </a:ext>
            </a:extLst>
          </p:cNvPr>
          <p:cNvSpPr txBox="1"/>
          <p:nvPr/>
        </p:nvSpPr>
        <p:spPr>
          <a:xfrm>
            <a:off x="563979" y="327204"/>
            <a:ext cx="6117572" cy="67710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Defina un comportamiento que evidencie la Excelencia con Propósito</a:t>
            </a:r>
            <a:r>
              <a:rPr kumimoji="0" lang="es-ES" sz="20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a:t>
            </a:r>
          </a:p>
        </p:txBody>
      </p:sp>
      <p:pic>
        <p:nvPicPr>
          <p:cNvPr id="12" name="Gráfico 11">
            <a:extLst>
              <a:ext uri="{FF2B5EF4-FFF2-40B4-BE49-F238E27FC236}">
                <a16:creationId xmlns:a16="http://schemas.microsoft.com/office/drawing/2014/main" id="{FB11EA73-09D0-B042-8F64-8F3455559A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2740" y="3182429"/>
            <a:ext cx="1157795" cy="1157795"/>
          </a:xfrm>
          <a:prstGeom prst="rect">
            <a:avLst/>
          </a:prstGeom>
        </p:spPr>
      </p:pic>
      <p:pic>
        <p:nvPicPr>
          <p:cNvPr id="18" name="Imagen 17" descr="Código QR&#10;&#10;Descripción generada automáticamente">
            <a:extLst>
              <a:ext uri="{FF2B5EF4-FFF2-40B4-BE49-F238E27FC236}">
                <a16:creationId xmlns:a16="http://schemas.microsoft.com/office/drawing/2014/main" id="{39A248D8-4EE1-DA8C-93D4-79D4655042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1339097"/>
            <a:ext cx="4695853" cy="4695853"/>
          </a:xfrm>
          <a:prstGeom prst="rect">
            <a:avLst/>
          </a:prstGeom>
        </p:spPr>
      </p:pic>
      <p:sp>
        <p:nvSpPr>
          <p:cNvPr id="19" name="CuadroTexto 18">
            <a:extLst>
              <a:ext uri="{FF2B5EF4-FFF2-40B4-BE49-F238E27FC236}">
                <a16:creationId xmlns:a16="http://schemas.microsoft.com/office/drawing/2014/main" id="{ECD16A1F-CDF6-36E3-D576-C4CBFA53D8EC}"/>
              </a:ext>
            </a:extLst>
          </p:cNvPr>
          <p:cNvSpPr txBox="1"/>
          <p:nvPr/>
        </p:nvSpPr>
        <p:spPr>
          <a:xfrm>
            <a:off x="9040042" y="3322250"/>
            <a:ext cx="1363190" cy="523220"/>
          </a:xfrm>
          <a:prstGeom prst="rect">
            <a:avLst/>
          </a:prstGeom>
          <a:noFill/>
        </p:spPr>
        <p:txBody>
          <a:bodyPr wrap="square" rtlCol="0">
            <a:spAutoFit/>
          </a:bodyPr>
          <a:lstStyle/>
          <a:p>
            <a:pPr algn="ctr"/>
            <a:r>
              <a:rPr lang="es-CO" sz="1400" b="1">
                <a:solidFill>
                  <a:schemeClr val="bg1"/>
                </a:solidFill>
              </a:rPr>
              <a:t>Excelencia </a:t>
            </a:r>
          </a:p>
          <a:p>
            <a:pPr algn="ctr"/>
            <a:r>
              <a:rPr lang="es-CO" sz="1400" b="1">
                <a:solidFill>
                  <a:schemeClr val="bg1"/>
                </a:solidFill>
              </a:rPr>
              <a:t>con propósito</a:t>
            </a:r>
            <a:endParaRPr lang="es-CO" sz="1400" b="1" dirty="0">
              <a:solidFill>
                <a:schemeClr val="bg1"/>
              </a:solidFill>
            </a:endParaRPr>
          </a:p>
        </p:txBody>
      </p:sp>
      <p:pic>
        <p:nvPicPr>
          <p:cNvPr id="21" name="Gráfico 20">
            <a:extLst>
              <a:ext uri="{FF2B5EF4-FFF2-40B4-BE49-F238E27FC236}">
                <a16:creationId xmlns:a16="http://schemas.microsoft.com/office/drawing/2014/main" id="{2CD48C59-5869-DF68-340E-3722B80809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35899" y="3882416"/>
            <a:ext cx="371475" cy="371475"/>
          </a:xfrm>
          <a:prstGeom prst="rect">
            <a:avLst/>
          </a:prstGeom>
        </p:spPr>
      </p:pic>
    </p:spTree>
    <p:extLst>
      <p:ext uri="{BB962C8B-B14F-4D97-AF65-F5344CB8AC3E}">
        <p14:creationId xmlns:p14="http://schemas.microsoft.com/office/powerpoint/2010/main" val="2053286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Imagen 92" descr="Logotipo, nombre de la empresa&#10;&#10;Descripción generada automáticamente">
            <a:extLst>
              <a:ext uri="{FF2B5EF4-FFF2-40B4-BE49-F238E27FC236}">
                <a16:creationId xmlns:a16="http://schemas.microsoft.com/office/drawing/2014/main" id="{7BFB7057-F3B3-F1A1-3A68-57A4DA364B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437" y="4957"/>
            <a:ext cx="2329801" cy="1008545"/>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3E92FDF5-10FC-8A0D-A0E1-11A99973B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95" y="-45995"/>
            <a:ext cx="1889834" cy="1110450"/>
          </a:xfrm>
          <a:prstGeom prst="rect">
            <a:avLst/>
          </a:prstGeom>
        </p:spPr>
      </p:pic>
      <p:sp>
        <p:nvSpPr>
          <p:cNvPr id="19" name="CuadroTexto 18">
            <a:extLst>
              <a:ext uri="{FF2B5EF4-FFF2-40B4-BE49-F238E27FC236}">
                <a16:creationId xmlns:a16="http://schemas.microsoft.com/office/drawing/2014/main" id="{18A54E1D-4164-7CDD-BD80-D9CAFB8FB272}"/>
              </a:ext>
            </a:extLst>
          </p:cNvPr>
          <p:cNvSpPr txBox="1"/>
          <p:nvPr/>
        </p:nvSpPr>
        <p:spPr>
          <a:xfrm>
            <a:off x="1415823" y="1485189"/>
            <a:ext cx="5394281" cy="1077218"/>
          </a:xfrm>
          <a:prstGeom prst="rect">
            <a:avLst/>
          </a:prstGeom>
          <a:noFill/>
        </p:spPr>
        <p:txBody>
          <a:bodyPr wrap="square" rtlCol="0">
            <a:spAutoFit/>
          </a:bodyPr>
          <a:lstStyle/>
          <a:p>
            <a:r>
              <a:rPr lang="es-ES" sz="3200" b="1" dirty="0">
                <a:solidFill>
                  <a:schemeClr val="accent5">
                    <a:lumMod val="50000"/>
                  </a:schemeClr>
                </a:solidFill>
              </a:rPr>
              <a:t>¿Qué otros aspectos integran la cultura de la Clínica?</a:t>
            </a:r>
          </a:p>
        </p:txBody>
      </p:sp>
      <p:sp>
        <p:nvSpPr>
          <p:cNvPr id="22" name="CuadroTexto 21">
            <a:extLst>
              <a:ext uri="{FF2B5EF4-FFF2-40B4-BE49-F238E27FC236}">
                <a16:creationId xmlns:a16="http://schemas.microsoft.com/office/drawing/2014/main" id="{841B1359-92E4-42B9-483E-3450FA61DFFC}"/>
              </a:ext>
            </a:extLst>
          </p:cNvPr>
          <p:cNvSpPr txBox="1"/>
          <p:nvPr/>
        </p:nvSpPr>
        <p:spPr>
          <a:xfrm>
            <a:off x="690491" y="3326098"/>
            <a:ext cx="7034012" cy="1938992"/>
          </a:xfrm>
          <a:prstGeom prst="rect">
            <a:avLst/>
          </a:prstGeom>
          <a:noFill/>
        </p:spPr>
        <p:txBody>
          <a:bodyPr wrap="square" rtlCol="0">
            <a:spAutoFit/>
          </a:bodyPr>
          <a:lstStyle/>
          <a:p>
            <a:pPr algn="just"/>
            <a:r>
              <a:rPr lang="es-ES" sz="2400" dirty="0"/>
              <a:t>La Cultura de la Humanización, La cultura de la seguridad Integral, la Cultura de Mejoramiento Continuo, Cultura de la Gestión del Riesgo, Cultura de la Gestión de la Tecnología, teniendo como base las competencias organizacionales y Filosofía institucional.</a:t>
            </a:r>
            <a:endParaRPr lang="es-CO" sz="2400" dirty="0">
              <a:solidFill>
                <a:schemeClr val="tx1">
                  <a:lumMod val="85000"/>
                  <a:lumOff val="15000"/>
                </a:schemeClr>
              </a:solidFill>
            </a:endParaRPr>
          </a:p>
        </p:txBody>
      </p:sp>
      <p:pic>
        <p:nvPicPr>
          <p:cNvPr id="6" name="Gráfico 5">
            <a:extLst>
              <a:ext uri="{FF2B5EF4-FFF2-40B4-BE49-F238E27FC236}">
                <a16:creationId xmlns:a16="http://schemas.microsoft.com/office/drawing/2014/main" id="{66000407-E496-A689-1AAB-F1E4EC30A6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88952" y="2476420"/>
            <a:ext cx="3093448" cy="2555457"/>
          </a:xfrm>
          <a:prstGeom prst="rect">
            <a:avLst/>
          </a:prstGeom>
        </p:spPr>
      </p:pic>
    </p:spTree>
    <p:extLst>
      <p:ext uri="{BB962C8B-B14F-4D97-AF65-F5344CB8AC3E}">
        <p14:creationId xmlns:p14="http://schemas.microsoft.com/office/powerpoint/2010/main" val="358387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78B8BA"/>
            </a:solidFill>
          </a:ln>
        </p:spPr>
        <p:style>
          <a:lnRef idx="1">
            <a:schemeClr val="accent1"/>
          </a:lnRef>
          <a:fillRef idx="0">
            <a:schemeClr val="accent1"/>
          </a:fillRef>
          <a:effectRef idx="0">
            <a:schemeClr val="accent1"/>
          </a:effectRef>
          <a:fontRef idx="minor">
            <a:schemeClr val="tx1"/>
          </a:fontRef>
        </p:style>
      </p:cxnSp>
      <p:pic>
        <p:nvPicPr>
          <p:cNvPr id="4" name="El valor de la Integridad">
            <a:hlinkClick r:id="" action="ppaction://media"/>
            <a:extLst>
              <a:ext uri="{FF2B5EF4-FFF2-40B4-BE49-F238E27FC236}">
                <a16:creationId xmlns:a16="http://schemas.microsoft.com/office/drawing/2014/main" id="{2456B776-3EDF-4B80-9849-39874577B3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720" y="77949"/>
            <a:ext cx="11877040" cy="6829297"/>
          </a:xfrm>
          <a:prstGeom prst="rect">
            <a:avLst/>
          </a:prstGeom>
        </p:spPr>
      </p:pic>
    </p:spTree>
    <p:extLst>
      <p:ext uri="{BB962C8B-B14F-4D97-AF65-F5344CB8AC3E}">
        <p14:creationId xmlns:p14="http://schemas.microsoft.com/office/powerpoint/2010/main" val="276840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esquinas redondeadas 84">
            <a:extLst>
              <a:ext uri="{FF2B5EF4-FFF2-40B4-BE49-F238E27FC236}">
                <a16:creationId xmlns:a16="http://schemas.microsoft.com/office/drawing/2014/main" id="{98D498AC-73BB-B121-5279-9AF8F58301F4}"/>
              </a:ext>
            </a:extLst>
          </p:cNvPr>
          <p:cNvSpPr/>
          <p:nvPr/>
        </p:nvSpPr>
        <p:spPr>
          <a:xfrm>
            <a:off x="2304819" y="5989024"/>
            <a:ext cx="8458975" cy="5965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82" name="Grupo 81">
            <a:extLst>
              <a:ext uri="{FF2B5EF4-FFF2-40B4-BE49-F238E27FC236}">
                <a16:creationId xmlns:a16="http://schemas.microsoft.com/office/drawing/2014/main" id="{146F7760-B009-6507-6731-89D8FCF1D679}"/>
              </a:ext>
            </a:extLst>
          </p:cNvPr>
          <p:cNvGrpSpPr/>
          <p:nvPr/>
        </p:nvGrpSpPr>
        <p:grpSpPr>
          <a:xfrm>
            <a:off x="1310609" y="-12463"/>
            <a:ext cx="8972167" cy="5799916"/>
            <a:chOff x="1292854" y="-12463"/>
            <a:chExt cx="8972167" cy="5799916"/>
          </a:xfrm>
        </p:grpSpPr>
        <p:sp>
          <p:nvSpPr>
            <p:cNvPr id="13" name="Isosceles Triangle 6">
              <a:extLst>
                <a:ext uri="{FF2B5EF4-FFF2-40B4-BE49-F238E27FC236}">
                  <a16:creationId xmlns:a16="http://schemas.microsoft.com/office/drawing/2014/main" id="{DA8168F5-9661-41D5-9D56-C95A07A86D2B}"/>
                </a:ext>
              </a:extLst>
            </p:cNvPr>
            <p:cNvSpPr/>
            <p:nvPr/>
          </p:nvSpPr>
          <p:spPr>
            <a:xfrm rot="1240497">
              <a:off x="4275630" y="3283394"/>
              <a:ext cx="502703" cy="433362"/>
            </a:xfrm>
            <a:custGeom>
              <a:avLst/>
              <a:gdLst>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Lst>
              <a:ahLst/>
              <a:cxnLst>
                <a:cxn ang="0">
                  <a:pos x="connsiteX0" y="connsiteY0"/>
                </a:cxn>
                <a:cxn ang="0">
                  <a:pos x="connsiteX1" y="connsiteY1"/>
                </a:cxn>
                <a:cxn ang="0">
                  <a:pos x="connsiteX2" y="connsiteY2"/>
                </a:cxn>
                <a:cxn ang="0">
                  <a:pos x="connsiteX3" y="connsiteY3"/>
                </a:cxn>
              </a:cxnLst>
              <a:rect l="l" t="t" r="r" b="b"/>
              <a:pathLst>
                <a:path w="711081" h="613000">
                  <a:moveTo>
                    <a:pt x="0" y="613000"/>
                  </a:moveTo>
                  <a:lnTo>
                    <a:pt x="355541" y="0"/>
                  </a:lnTo>
                  <a:lnTo>
                    <a:pt x="711081" y="613000"/>
                  </a:lnTo>
                  <a:cubicBezTo>
                    <a:pt x="434650" y="549938"/>
                    <a:pt x="292214" y="547310"/>
                    <a:pt x="0" y="613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Isosceles Triangle 6">
              <a:extLst>
                <a:ext uri="{FF2B5EF4-FFF2-40B4-BE49-F238E27FC236}">
                  <a16:creationId xmlns:a16="http://schemas.microsoft.com/office/drawing/2014/main" id="{8237A8A4-CF58-4F3D-8EBD-628C12C2E983}"/>
                </a:ext>
              </a:extLst>
            </p:cNvPr>
            <p:cNvSpPr/>
            <p:nvPr/>
          </p:nvSpPr>
          <p:spPr>
            <a:xfrm rot="17553700" flipH="1">
              <a:off x="8501851" y="2391645"/>
              <a:ext cx="502703" cy="433362"/>
            </a:xfrm>
            <a:custGeom>
              <a:avLst/>
              <a:gdLst>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Lst>
              <a:ahLst/>
              <a:cxnLst>
                <a:cxn ang="0">
                  <a:pos x="connsiteX0" y="connsiteY0"/>
                </a:cxn>
                <a:cxn ang="0">
                  <a:pos x="connsiteX1" y="connsiteY1"/>
                </a:cxn>
                <a:cxn ang="0">
                  <a:pos x="connsiteX2" y="connsiteY2"/>
                </a:cxn>
                <a:cxn ang="0">
                  <a:pos x="connsiteX3" y="connsiteY3"/>
                </a:cxn>
              </a:cxnLst>
              <a:rect l="l" t="t" r="r" b="b"/>
              <a:pathLst>
                <a:path w="711081" h="613000">
                  <a:moveTo>
                    <a:pt x="0" y="613000"/>
                  </a:moveTo>
                  <a:lnTo>
                    <a:pt x="355541" y="0"/>
                  </a:lnTo>
                  <a:lnTo>
                    <a:pt x="711081" y="613000"/>
                  </a:lnTo>
                  <a:cubicBezTo>
                    <a:pt x="434650" y="549938"/>
                    <a:pt x="292214" y="547310"/>
                    <a:pt x="0" y="61300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8">
              <a:extLst>
                <a:ext uri="{FF2B5EF4-FFF2-40B4-BE49-F238E27FC236}">
                  <a16:creationId xmlns:a16="http://schemas.microsoft.com/office/drawing/2014/main" id="{2478589E-1553-413B-B1F4-D85A8AE99C8C}"/>
                </a:ext>
              </a:extLst>
            </p:cNvPr>
            <p:cNvSpPr/>
            <p:nvPr/>
          </p:nvSpPr>
          <p:spPr>
            <a:xfrm>
              <a:off x="9246777" y="2645787"/>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8" name="Group 22">
              <a:extLst>
                <a:ext uri="{FF2B5EF4-FFF2-40B4-BE49-F238E27FC236}">
                  <a16:creationId xmlns:a16="http://schemas.microsoft.com/office/drawing/2014/main" id="{09401DD9-3018-4372-8140-C25EC44F60F0}"/>
                </a:ext>
              </a:extLst>
            </p:cNvPr>
            <p:cNvGrpSpPr/>
            <p:nvPr/>
          </p:nvGrpSpPr>
          <p:grpSpPr>
            <a:xfrm flipH="1">
              <a:off x="9136904" y="2550460"/>
              <a:ext cx="1128117" cy="1128115"/>
              <a:chOff x="9461596" y="1229846"/>
              <a:chExt cx="1424118" cy="1424116"/>
            </a:xfrm>
          </p:grpSpPr>
          <p:sp>
            <p:nvSpPr>
              <p:cNvPr id="64" name="Oval 17">
                <a:extLst>
                  <a:ext uri="{FF2B5EF4-FFF2-40B4-BE49-F238E27FC236}">
                    <a16:creationId xmlns:a16="http://schemas.microsoft.com/office/drawing/2014/main" id="{59B87653-106A-434F-8888-67806735C109}"/>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6"/>
                    </a:gs>
                    <a:gs pos="100000">
                      <a:schemeClr val="accent5"/>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17">
                <a:extLst>
                  <a:ext uri="{FF2B5EF4-FFF2-40B4-BE49-F238E27FC236}">
                    <a16:creationId xmlns:a16="http://schemas.microsoft.com/office/drawing/2014/main" id="{C4AC3030-3C84-433A-9C11-AB839BA87E30}"/>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6"/>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9" name="Isosceles Triangle 6">
              <a:extLst>
                <a:ext uri="{FF2B5EF4-FFF2-40B4-BE49-F238E27FC236}">
                  <a16:creationId xmlns:a16="http://schemas.microsoft.com/office/drawing/2014/main" id="{D190D89F-5A26-4CA5-90B6-CB5A9D730DB5}"/>
                </a:ext>
              </a:extLst>
            </p:cNvPr>
            <p:cNvSpPr/>
            <p:nvPr/>
          </p:nvSpPr>
          <p:spPr>
            <a:xfrm rot="3437050">
              <a:off x="3341984" y="2333779"/>
              <a:ext cx="502703" cy="433362"/>
            </a:xfrm>
            <a:custGeom>
              <a:avLst/>
              <a:gdLst>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Lst>
              <a:ahLst/>
              <a:cxnLst>
                <a:cxn ang="0">
                  <a:pos x="connsiteX0" y="connsiteY0"/>
                </a:cxn>
                <a:cxn ang="0">
                  <a:pos x="connsiteX1" y="connsiteY1"/>
                </a:cxn>
                <a:cxn ang="0">
                  <a:pos x="connsiteX2" y="connsiteY2"/>
                </a:cxn>
                <a:cxn ang="0">
                  <a:pos x="connsiteX3" y="connsiteY3"/>
                </a:cxn>
              </a:cxnLst>
              <a:rect l="l" t="t" r="r" b="b"/>
              <a:pathLst>
                <a:path w="711081" h="613000">
                  <a:moveTo>
                    <a:pt x="0" y="613000"/>
                  </a:moveTo>
                  <a:lnTo>
                    <a:pt x="355541" y="0"/>
                  </a:lnTo>
                  <a:lnTo>
                    <a:pt x="711081" y="613000"/>
                  </a:lnTo>
                  <a:cubicBezTo>
                    <a:pt x="434650" y="549938"/>
                    <a:pt x="292214" y="547310"/>
                    <a:pt x="0" y="613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Isosceles Triangle 6">
              <a:extLst>
                <a:ext uri="{FF2B5EF4-FFF2-40B4-BE49-F238E27FC236}">
                  <a16:creationId xmlns:a16="http://schemas.microsoft.com/office/drawing/2014/main" id="{86F8B106-0DB0-4AEC-853D-C26E68BC957D}"/>
                </a:ext>
              </a:extLst>
            </p:cNvPr>
            <p:cNvSpPr/>
            <p:nvPr/>
          </p:nvSpPr>
          <p:spPr>
            <a:xfrm rot="9215400" flipH="1" flipV="1">
              <a:off x="7650632" y="3294578"/>
              <a:ext cx="502703" cy="433362"/>
            </a:xfrm>
            <a:custGeom>
              <a:avLst/>
              <a:gdLst>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Lst>
              <a:ahLst/>
              <a:cxnLst>
                <a:cxn ang="0">
                  <a:pos x="connsiteX0" y="connsiteY0"/>
                </a:cxn>
                <a:cxn ang="0">
                  <a:pos x="connsiteX1" y="connsiteY1"/>
                </a:cxn>
                <a:cxn ang="0">
                  <a:pos x="connsiteX2" y="connsiteY2"/>
                </a:cxn>
                <a:cxn ang="0">
                  <a:pos x="connsiteX3" y="connsiteY3"/>
                </a:cxn>
              </a:cxnLst>
              <a:rect l="l" t="t" r="r" b="b"/>
              <a:pathLst>
                <a:path w="711081" h="613000">
                  <a:moveTo>
                    <a:pt x="0" y="613000"/>
                  </a:moveTo>
                  <a:lnTo>
                    <a:pt x="355541" y="0"/>
                  </a:lnTo>
                  <a:lnTo>
                    <a:pt x="711081" y="613000"/>
                  </a:lnTo>
                  <a:cubicBezTo>
                    <a:pt x="434650" y="549938"/>
                    <a:pt x="292214" y="547310"/>
                    <a:pt x="0" y="61300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Isosceles Triangle 6">
              <a:extLst>
                <a:ext uri="{FF2B5EF4-FFF2-40B4-BE49-F238E27FC236}">
                  <a16:creationId xmlns:a16="http://schemas.microsoft.com/office/drawing/2014/main" id="{878C7534-9609-4214-AAD7-6EB33DE67A6C}"/>
                </a:ext>
              </a:extLst>
            </p:cNvPr>
            <p:cNvSpPr/>
            <p:nvPr/>
          </p:nvSpPr>
          <p:spPr>
            <a:xfrm rot="10800000" flipV="1">
              <a:off x="5897964" y="3687502"/>
              <a:ext cx="502703" cy="433362"/>
            </a:xfrm>
            <a:custGeom>
              <a:avLst/>
              <a:gdLst>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 name="connsiteX0" fmla="*/ 0 w 711081"/>
                <a:gd name="connsiteY0" fmla="*/ 613000 h 613000"/>
                <a:gd name="connsiteX1" fmla="*/ 355541 w 711081"/>
                <a:gd name="connsiteY1" fmla="*/ 0 h 613000"/>
                <a:gd name="connsiteX2" fmla="*/ 711081 w 711081"/>
                <a:gd name="connsiteY2" fmla="*/ 613000 h 613000"/>
                <a:gd name="connsiteX3" fmla="*/ 0 w 711081"/>
                <a:gd name="connsiteY3" fmla="*/ 613000 h 613000"/>
              </a:gdLst>
              <a:ahLst/>
              <a:cxnLst>
                <a:cxn ang="0">
                  <a:pos x="connsiteX0" y="connsiteY0"/>
                </a:cxn>
                <a:cxn ang="0">
                  <a:pos x="connsiteX1" y="connsiteY1"/>
                </a:cxn>
                <a:cxn ang="0">
                  <a:pos x="connsiteX2" y="connsiteY2"/>
                </a:cxn>
                <a:cxn ang="0">
                  <a:pos x="connsiteX3" y="connsiteY3"/>
                </a:cxn>
              </a:cxnLst>
              <a:rect l="l" t="t" r="r" b="b"/>
              <a:pathLst>
                <a:path w="711081" h="613000">
                  <a:moveTo>
                    <a:pt x="0" y="613000"/>
                  </a:moveTo>
                  <a:lnTo>
                    <a:pt x="355541" y="0"/>
                  </a:lnTo>
                  <a:lnTo>
                    <a:pt x="711081" y="613000"/>
                  </a:lnTo>
                  <a:cubicBezTo>
                    <a:pt x="434650" y="549938"/>
                    <a:pt x="292214" y="547310"/>
                    <a:pt x="0" y="613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4" name="Group 31">
              <a:extLst>
                <a:ext uri="{FF2B5EF4-FFF2-40B4-BE49-F238E27FC236}">
                  <a16:creationId xmlns:a16="http://schemas.microsoft.com/office/drawing/2014/main" id="{AE3FCDA8-499D-459C-9B25-80C052E06E13}"/>
                </a:ext>
              </a:extLst>
            </p:cNvPr>
            <p:cNvGrpSpPr/>
            <p:nvPr/>
          </p:nvGrpSpPr>
          <p:grpSpPr>
            <a:xfrm flipH="1">
              <a:off x="2204863" y="2625634"/>
              <a:ext cx="1128117" cy="1128115"/>
              <a:chOff x="9461596" y="1229846"/>
              <a:chExt cx="1424118" cy="1424116"/>
            </a:xfrm>
          </p:grpSpPr>
          <p:sp>
            <p:nvSpPr>
              <p:cNvPr id="62" name="Oval 17">
                <a:extLst>
                  <a:ext uri="{FF2B5EF4-FFF2-40B4-BE49-F238E27FC236}">
                    <a16:creationId xmlns:a16="http://schemas.microsoft.com/office/drawing/2014/main" id="{74CCFD92-82E6-4BBC-B19A-D4B7D3637E39}"/>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1"/>
                    </a:gs>
                    <a:gs pos="100000">
                      <a:schemeClr val="accent2"/>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17">
                <a:extLst>
                  <a:ext uri="{FF2B5EF4-FFF2-40B4-BE49-F238E27FC236}">
                    <a16:creationId xmlns:a16="http://schemas.microsoft.com/office/drawing/2014/main" id="{A149FCDA-E7FB-42DA-ACEE-6DC5AA41B72D}"/>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7" name="Oval 36">
              <a:extLst>
                <a:ext uri="{FF2B5EF4-FFF2-40B4-BE49-F238E27FC236}">
                  <a16:creationId xmlns:a16="http://schemas.microsoft.com/office/drawing/2014/main" id="{90EAD915-FC74-44C6-A610-428177E63A27}"/>
                </a:ext>
              </a:extLst>
            </p:cNvPr>
            <p:cNvSpPr/>
            <p:nvPr/>
          </p:nvSpPr>
          <p:spPr>
            <a:xfrm>
              <a:off x="7925873" y="3967473"/>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8" name="Group 37">
              <a:extLst>
                <a:ext uri="{FF2B5EF4-FFF2-40B4-BE49-F238E27FC236}">
                  <a16:creationId xmlns:a16="http://schemas.microsoft.com/office/drawing/2014/main" id="{BEE45808-F058-4980-A450-A85FF6B59C40}"/>
                </a:ext>
              </a:extLst>
            </p:cNvPr>
            <p:cNvGrpSpPr/>
            <p:nvPr/>
          </p:nvGrpSpPr>
          <p:grpSpPr>
            <a:xfrm flipH="1">
              <a:off x="7816000" y="3857602"/>
              <a:ext cx="1128117" cy="1128115"/>
              <a:chOff x="9461596" y="1229846"/>
              <a:chExt cx="1424118" cy="1424116"/>
            </a:xfrm>
          </p:grpSpPr>
          <p:sp>
            <p:nvSpPr>
              <p:cNvPr id="60" name="Oval 17">
                <a:extLst>
                  <a:ext uri="{FF2B5EF4-FFF2-40B4-BE49-F238E27FC236}">
                    <a16:creationId xmlns:a16="http://schemas.microsoft.com/office/drawing/2014/main" id="{A6F19573-F7C2-4E22-A923-24ACA14EAEF6}"/>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4"/>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17">
                <a:extLst>
                  <a:ext uri="{FF2B5EF4-FFF2-40B4-BE49-F238E27FC236}">
                    <a16:creationId xmlns:a16="http://schemas.microsoft.com/office/drawing/2014/main" id="{42C75316-7A40-4E34-BC93-F62593AD2071}"/>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4"/>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9" name="Oval 42">
              <a:extLst>
                <a:ext uri="{FF2B5EF4-FFF2-40B4-BE49-F238E27FC236}">
                  <a16:creationId xmlns:a16="http://schemas.microsoft.com/office/drawing/2014/main" id="{1BEB88D4-7296-4029-8F83-3AEC4CECCBAE}"/>
                </a:ext>
              </a:extLst>
            </p:cNvPr>
            <p:cNvSpPr/>
            <p:nvPr/>
          </p:nvSpPr>
          <p:spPr>
            <a:xfrm>
              <a:off x="5637196" y="4353559"/>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 </a:t>
              </a:r>
            </a:p>
          </p:txBody>
        </p:sp>
        <p:grpSp>
          <p:nvGrpSpPr>
            <p:cNvPr id="30" name="Group 43">
              <a:extLst>
                <a:ext uri="{FF2B5EF4-FFF2-40B4-BE49-F238E27FC236}">
                  <a16:creationId xmlns:a16="http://schemas.microsoft.com/office/drawing/2014/main" id="{2985F29F-2F76-468C-BFB3-C3987AFBB295}"/>
                </a:ext>
              </a:extLst>
            </p:cNvPr>
            <p:cNvGrpSpPr/>
            <p:nvPr/>
          </p:nvGrpSpPr>
          <p:grpSpPr>
            <a:xfrm flipH="1">
              <a:off x="5554995" y="4256955"/>
              <a:ext cx="1128117" cy="1128115"/>
              <a:chOff x="9461596" y="1229846"/>
              <a:chExt cx="1424118" cy="1424116"/>
            </a:xfrm>
          </p:grpSpPr>
          <p:sp>
            <p:nvSpPr>
              <p:cNvPr id="58" name="Oval 17">
                <a:extLst>
                  <a:ext uri="{FF2B5EF4-FFF2-40B4-BE49-F238E27FC236}">
                    <a16:creationId xmlns:a16="http://schemas.microsoft.com/office/drawing/2014/main" id="{326814BB-BC92-483F-9ED9-4507641CFC7B}"/>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3000">
                      <a:schemeClr val="accent3"/>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9" name="Oval 17">
                <a:extLst>
                  <a:ext uri="{FF2B5EF4-FFF2-40B4-BE49-F238E27FC236}">
                    <a16:creationId xmlns:a16="http://schemas.microsoft.com/office/drawing/2014/main" id="{4CC950CE-C082-45E6-8A4D-73DE2FDCEC31}"/>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5" name="Oval 54">
              <a:extLst>
                <a:ext uri="{FF2B5EF4-FFF2-40B4-BE49-F238E27FC236}">
                  <a16:creationId xmlns:a16="http://schemas.microsoft.com/office/drawing/2014/main" id="{9BF265D4-8CAF-4589-8BFB-CA1570DC1D87}"/>
                </a:ext>
              </a:extLst>
            </p:cNvPr>
            <p:cNvSpPr/>
            <p:nvPr/>
          </p:nvSpPr>
          <p:spPr>
            <a:xfrm>
              <a:off x="3692725" y="3860664"/>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6" name="Group 55">
              <a:extLst>
                <a:ext uri="{FF2B5EF4-FFF2-40B4-BE49-F238E27FC236}">
                  <a16:creationId xmlns:a16="http://schemas.microsoft.com/office/drawing/2014/main" id="{89DEC415-EE25-45FC-98B1-0B794CB5C618}"/>
                </a:ext>
              </a:extLst>
            </p:cNvPr>
            <p:cNvGrpSpPr/>
            <p:nvPr/>
          </p:nvGrpSpPr>
          <p:grpSpPr>
            <a:xfrm flipH="1">
              <a:off x="3599738" y="3795967"/>
              <a:ext cx="1128117" cy="1128115"/>
              <a:chOff x="9461596" y="1229846"/>
              <a:chExt cx="1424118" cy="1424116"/>
            </a:xfrm>
          </p:grpSpPr>
          <p:sp>
            <p:nvSpPr>
              <p:cNvPr id="54" name="Oval 17">
                <a:extLst>
                  <a:ext uri="{FF2B5EF4-FFF2-40B4-BE49-F238E27FC236}">
                    <a16:creationId xmlns:a16="http://schemas.microsoft.com/office/drawing/2014/main" id="{ED034421-F521-4439-83AF-5F7F5369AE64}"/>
                  </a:ext>
                </a:extLst>
              </p:cNvPr>
              <p:cNvSpPr/>
              <p:nvPr/>
            </p:nvSpPr>
            <p:spPr>
              <a:xfrm>
                <a:off x="9461596"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38100" cap="rnd">
                <a:gradFill>
                  <a:gsLst>
                    <a:gs pos="0">
                      <a:schemeClr val="accent2"/>
                    </a:gs>
                    <a:gs pos="100000">
                      <a:schemeClr val="accent3"/>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17">
                <a:extLst>
                  <a:ext uri="{FF2B5EF4-FFF2-40B4-BE49-F238E27FC236}">
                    <a16:creationId xmlns:a16="http://schemas.microsoft.com/office/drawing/2014/main" id="{4736D67C-3BFA-4025-A57C-7C37545E9CE8}"/>
                  </a:ext>
                </a:extLst>
              </p:cNvPr>
              <p:cNvSpPr/>
              <p:nvPr/>
            </p:nvSpPr>
            <p:spPr>
              <a:xfrm flipH="1">
                <a:off x="10173655" y="1229846"/>
                <a:ext cx="712059" cy="1424116"/>
              </a:xfrm>
              <a:custGeom>
                <a:avLst/>
                <a:gdLst>
                  <a:gd name="connsiteX0" fmla="*/ 0 w 1424118"/>
                  <a:gd name="connsiteY0" fmla="*/ 712058 h 1424116"/>
                  <a:gd name="connsiteX1" fmla="*/ 712059 w 1424118"/>
                  <a:gd name="connsiteY1" fmla="*/ 0 h 1424116"/>
                  <a:gd name="connsiteX2" fmla="*/ 1424118 w 1424118"/>
                  <a:gd name="connsiteY2" fmla="*/ 712058 h 1424116"/>
                  <a:gd name="connsiteX3" fmla="*/ 712059 w 1424118"/>
                  <a:gd name="connsiteY3" fmla="*/ 1424116 h 1424116"/>
                  <a:gd name="connsiteX4" fmla="*/ 0 w 1424118"/>
                  <a:gd name="connsiteY4" fmla="*/ 712058 h 1424116"/>
                  <a:gd name="connsiteX0" fmla="*/ 1424118 w 1515558"/>
                  <a:gd name="connsiteY0" fmla="*/ 712058 h 1424116"/>
                  <a:gd name="connsiteX1" fmla="*/ 712059 w 1515558"/>
                  <a:gd name="connsiteY1" fmla="*/ 1424116 h 1424116"/>
                  <a:gd name="connsiteX2" fmla="*/ 0 w 1515558"/>
                  <a:gd name="connsiteY2" fmla="*/ 712058 h 1424116"/>
                  <a:gd name="connsiteX3" fmla="*/ 712059 w 1515558"/>
                  <a:gd name="connsiteY3" fmla="*/ 0 h 1424116"/>
                  <a:gd name="connsiteX4" fmla="*/ 1515558 w 1515558"/>
                  <a:gd name="connsiteY4" fmla="*/ 803498 h 1424116"/>
                  <a:gd name="connsiteX0" fmla="*/ 1424118 w 1424118"/>
                  <a:gd name="connsiteY0" fmla="*/ 712058 h 1424116"/>
                  <a:gd name="connsiteX1" fmla="*/ 712059 w 1424118"/>
                  <a:gd name="connsiteY1" fmla="*/ 1424116 h 1424116"/>
                  <a:gd name="connsiteX2" fmla="*/ 0 w 1424118"/>
                  <a:gd name="connsiteY2" fmla="*/ 712058 h 1424116"/>
                  <a:gd name="connsiteX3" fmla="*/ 712059 w 1424118"/>
                  <a:gd name="connsiteY3" fmla="*/ 0 h 1424116"/>
                  <a:gd name="connsiteX0" fmla="*/ 712059 w 712059"/>
                  <a:gd name="connsiteY0" fmla="*/ 1424116 h 1424116"/>
                  <a:gd name="connsiteX1" fmla="*/ 0 w 712059"/>
                  <a:gd name="connsiteY1" fmla="*/ 712058 h 1424116"/>
                  <a:gd name="connsiteX2" fmla="*/ 712059 w 712059"/>
                  <a:gd name="connsiteY2" fmla="*/ 0 h 1424116"/>
                </a:gdLst>
                <a:ahLst/>
                <a:cxnLst>
                  <a:cxn ang="0">
                    <a:pos x="connsiteX0" y="connsiteY0"/>
                  </a:cxn>
                  <a:cxn ang="0">
                    <a:pos x="connsiteX1" y="connsiteY1"/>
                  </a:cxn>
                  <a:cxn ang="0">
                    <a:pos x="connsiteX2" y="connsiteY2"/>
                  </a:cxn>
                </a:cxnLst>
                <a:rect l="l" t="t" r="r" b="b"/>
                <a:pathLst>
                  <a:path w="712059" h="1424116">
                    <a:moveTo>
                      <a:pt x="712059" y="1424116"/>
                    </a:moveTo>
                    <a:cubicBezTo>
                      <a:pt x="318800" y="1424116"/>
                      <a:pt x="0" y="1105317"/>
                      <a:pt x="0" y="712058"/>
                    </a:cubicBezTo>
                    <a:cubicBezTo>
                      <a:pt x="0" y="318799"/>
                      <a:pt x="318800" y="0"/>
                      <a:pt x="712059" y="0"/>
                    </a:cubicBezTo>
                  </a:path>
                </a:pathLst>
              </a:custGeom>
              <a:noFill/>
              <a:ln w="63500" cap="rnd">
                <a:gradFill>
                  <a:gsLst>
                    <a:gs pos="2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9" name="TextBox 96">
              <a:extLst>
                <a:ext uri="{FF2B5EF4-FFF2-40B4-BE49-F238E27FC236}">
                  <a16:creationId xmlns:a16="http://schemas.microsoft.com/office/drawing/2014/main" id="{EB61D0BE-ED71-4578-BB43-EF0CD03F5A08}"/>
                </a:ext>
              </a:extLst>
            </p:cNvPr>
            <p:cNvSpPr txBox="1"/>
            <p:nvPr/>
          </p:nvSpPr>
          <p:spPr>
            <a:xfrm>
              <a:off x="1292854" y="3866474"/>
              <a:ext cx="1932100" cy="430887"/>
            </a:xfrm>
            <a:prstGeom prst="rect">
              <a:avLst/>
            </a:prstGeom>
            <a:noFill/>
          </p:spPr>
          <p:txBody>
            <a:bodyPr wrap="square" lIns="0" tIns="0" rIns="0" bIns="0" rtlCol="0" anchor="b">
              <a:spAutoFit/>
            </a:bodyPr>
            <a:lstStyle/>
            <a:p>
              <a:pPr algn="ctr"/>
              <a:r>
                <a:rPr lang="es-CO" sz="1400" b="1" kern="0" dirty="0">
                  <a:solidFill>
                    <a:schemeClr val="tx1">
                      <a:lumMod val="85000"/>
                      <a:lumOff val="15000"/>
                    </a:schemeClr>
                  </a:solidFill>
                  <a:ea typeface="Calibri Light" charset="0"/>
                  <a:cs typeface="Calibri Light" charset="0"/>
                </a:rPr>
                <a:t>Gestión clínica excelente y segura </a:t>
              </a:r>
              <a:endParaRPr lang="es-CO" sz="1400" b="1" dirty="0">
                <a:solidFill>
                  <a:schemeClr val="tx1">
                    <a:lumMod val="85000"/>
                    <a:lumOff val="15000"/>
                  </a:schemeClr>
                </a:solidFill>
                <a:ea typeface="Calibri Light" charset="0"/>
                <a:cs typeface="Calibri Light" charset="0"/>
              </a:endParaRPr>
            </a:p>
          </p:txBody>
        </p:sp>
        <p:sp>
          <p:nvSpPr>
            <p:cNvPr id="47" name="TextBox 96">
              <a:extLst>
                <a:ext uri="{FF2B5EF4-FFF2-40B4-BE49-F238E27FC236}">
                  <a16:creationId xmlns:a16="http://schemas.microsoft.com/office/drawing/2014/main" id="{FE8EAEB0-7261-448B-B4FB-7CDEA436495D}"/>
                </a:ext>
              </a:extLst>
            </p:cNvPr>
            <p:cNvSpPr txBox="1"/>
            <p:nvPr/>
          </p:nvSpPr>
          <p:spPr>
            <a:xfrm>
              <a:off x="3135736" y="5219715"/>
              <a:ext cx="1782411" cy="430887"/>
            </a:xfrm>
            <a:prstGeom prst="rect">
              <a:avLst/>
            </a:prstGeom>
            <a:noFill/>
          </p:spPr>
          <p:txBody>
            <a:bodyPr wrap="square" lIns="0" tIns="0" rIns="0" bIns="0" rtlCol="0" anchor="b">
              <a:spAutoFit/>
            </a:bodyPr>
            <a:lstStyle/>
            <a:p>
              <a:pPr algn="ctr"/>
              <a:r>
                <a:rPr lang="es-CO" sz="1400" b="1" kern="0" dirty="0">
                  <a:solidFill>
                    <a:schemeClr val="tx1">
                      <a:lumMod val="85000"/>
                      <a:lumOff val="15000"/>
                    </a:schemeClr>
                  </a:solidFill>
                  <a:ea typeface="Calibri Light" charset="0"/>
                  <a:cs typeface="Calibri Light" charset="0"/>
                </a:rPr>
                <a:t>Humanización de la atención y ACP</a:t>
              </a:r>
              <a:endParaRPr lang="es-CO" sz="1400" b="1" dirty="0">
                <a:solidFill>
                  <a:schemeClr val="tx1">
                    <a:lumMod val="85000"/>
                    <a:lumOff val="15000"/>
                  </a:schemeClr>
                </a:solidFill>
                <a:ea typeface="Calibri Light" charset="0"/>
                <a:cs typeface="Calibri Light" charset="0"/>
              </a:endParaRPr>
            </a:p>
          </p:txBody>
        </p:sp>
        <p:sp>
          <p:nvSpPr>
            <p:cNvPr id="48" name="TextBox 96">
              <a:extLst>
                <a:ext uri="{FF2B5EF4-FFF2-40B4-BE49-F238E27FC236}">
                  <a16:creationId xmlns:a16="http://schemas.microsoft.com/office/drawing/2014/main" id="{EB16283F-E23A-420E-83A6-87B32B3F5482}"/>
                </a:ext>
              </a:extLst>
            </p:cNvPr>
            <p:cNvSpPr txBox="1"/>
            <p:nvPr/>
          </p:nvSpPr>
          <p:spPr>
            <a:xfrm>
              <a:off x="5403611" y="5572009"/>
              <a:ext cx="1512801" cy="215444"/>
            </a:xfrm>
            <a:prstGeom prst="rect">
              <a:avLst/>
            </a:prstGeom>
            <a:noFill/>
          </p:spPr>
          <p:txBody>
            <a:bodyPr wrap="square" lIns="0" tIns="0" rIns="0" bIns="0" rtlCol="0" anchor="b">
              <a:spAutoFit/>
            </a:bodyPr>
            <a:lstStyle/>
            <a:p>
              <a:pPr algn="ctr"/>
              <a:r>
                <a:rPr lang="es-CO" sz="1400" b="1" kern="0" dirty="0">
                  <a:solidFill>
                    <a:schemeClr val="tx1">
                      <a:lumMod val="85000"/>
                      <a:lumOff val="15000"/>
                    </a:schemeClr>
                  </a:solidFill>
                  <a:ea typeface="Calibri Light" charset="0"/>
                  <a:cs typeface="Calibri Light" charset="0"/>
                </a:rPr>
                <a:t>Gestión del riesgo </a:t>
              </a:r>
              <a:endParaRPr lang="es-CO" sz="1400" b="1" dirty="0">
                <a:solidFill>
                  <a:schemeClr val="tx1">
                    <a:lumMod val="85000"/>
                    <a:lumOff val="15000"/>
                  </a:schemeClr>
                </a:solidFill>
                <a:ea typeface="Calibri Light" charset="0"/>
                <a:cs typeface="Calibri Light" charset="0"/>
              </a:endParaRPr>
            </a:p>
          </p:txBody>
        </p:sp>
        <p:sp>
          <p:nvSpPr>
            <p:cNvPr id="51" name="TextBox 96">
              <a:extLst>
                <a:ext uri="{FF2B5EF4-FFF2-40B4-BE49-F238E27FC236}">
                  <a16:creationId xmlns:a16="http://schemas.microsoft.com/office/drawing/2014/main" id="{35042815-8F1E-44DB-9EBB-4FF954ED41AF}"/>
                </a:ext>
              </a:extLst>
            </p:cNvPr>
            <p:cNvSpPr txBox="1"/>
            <p:nvPr/>
          </p:nvSpPr>
          <p:spPr>
            <a:xfrm>
              <a:off x="7673670" y="5089988"/>
              <a:ext cx="2055049" cy="430887"/>
            </a:xfrm>
            <a:prstGeom prst="rect">
              <a:avLst/>
            </a:prstGeom>
            <a:noFill/>
          </p:spPr>
          <p:txBody>
            <a:bodyPr wrap="square" lIns="0" tIns="0" rIns="0" bIns="0" rtlCol="0" anchor="b">
              <a:spAutoFit/>
            </a:bodyPr>
            <a:lstStyle/>
            <a:p>
              <a:pPr algn="ctr"/>
              <a:r>
                <a:rPr lang="es-CO" sz="1400" b="1" kern="0" dirty="0">
                  <a:solidFill>
                    <a:schemeClr val="tx1">
                      <a:lumMod val="85000"/>
                      <a:lumOff val="15000"/>
                    </a:schemeClr>
                  </a:solidFill>
                  <a:ea typeface="Calibri Light" charset="0"/>
                  <a:cs typeface="Calibri Light" charset="0"/>
                </a:rPr>
                <a:t>Responsabilidad social empresarial </a:t>
              </a:r>
              <a:endParaRPr lang="es-CO" sz="1400" b="1" dirty="0">
                <a:solidFill>
                  <a:schemeClr val="tx1">
                    <a:lumMod val="85000"/>
                    <a:lumOff val="15000"/>
                  </a:schemeClr>
                </a:solidFill>
                <a:ea typeface="Calibri Light" charset="0"/>
                <a:cs typeface="Calibri Light" charset="0"/>
              </a:endParaRPr>
            </a:p>
          </p:txBody>
        </p:sp>
        <p:pic>
          <p:nvPicPr>
            <p:cNvPr id="4100" name="Picture 4" descr="Infocate">
              <a:extLst>
                <a:ext uri="{FF2B5EF4-FFF2-40B4-BE49-F238E27FC236}">
                  <a16:creationId xmlns:a16="http://schemas.microsoft.com/office/drawing/2014/main" id="{E61CA61D-C5ED-45BD-8578-3CB129C9AB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634"/>
            <a:stretch/>
          </p:blipFill>
          <p:spPr bwMode="auto">
            <a:xfrm>
              <a:off x="3836388" y="4160805"/>
              <a:ext cx="586965" cy="44163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omografía computarizada - Iconos gratis de asistencia sanitaria y médica">
              <a:extLst>
                <a:ext uri="{FF2B5EF4-FFF2-40B4-BE49-F238E27FC236}">
                  <a16:creationId xmlns:a16="http://schemas.microsoft.com/office/drawing/2014/main" id="{9B533DB4-410B-43EA-AD54-A520C6337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3373" y="2738620"/>
              <a:ext cx="674028" cy="67402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Responsabilidad social - Iconos gratis de social">
              <a:extLst>
                <a:ext uri="{FF2B5EF4-FFF2-40B4-BE49-F238E27FC236}">
                  <a16:creationId xmlns:a16="http://schemas.microsoft.com/office/drawing/2014/main" id="{A188666D-DA8F-42B6-A7A2-8D84CD624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1857" y="4128879"/>
              <a:ext cx="554354" cy="55435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Icono&#10;&#10;Descripción generada automáticamente">
              <a:extLst>
                <a:ext uri="{FF2B5EF4-FFF2-40B4-BE49-F238E27FC236}">
                  <a16:creationId xmlns:a16="http://schemas.microsoft.com/office/drawing/2014/main" id="{C6009F05-0634-4CF6-6FB2-29B9447A8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0206" y="4537004"/>
              <a:ext cx="519613" cy="519613"/>
            </a:xfrm>
            <a:prstGeom prst="rect">
              <a:avLst/>
            </a:prstGeom>
          </p:spPr>
        </p:pic>
        <p:sp>
          <p:nvSpPr>
            <p:cNvPr id="11" name="Oval 54">
              <a:extLst>
                <a:ext uri="{FF2B5EF4-FFF2-40B4-BE49-F238E27FC236}">
                  <a16:creationId xmlns:a16="http://schemas.microsoft.com/office/drawing/2014/main" id="{4546F095-8BBD-15B6-90AB-34F227947AE3}"/>
                </a:ext>
              </a:extLst>
            </p:cNvPr>
            <p:cNvSpPr/>
            <p:nvPr/>
          </p:nvSpPr>
          <p:spPr>
            <a:xfrm>
              <a:off x="2287064" y="2722535"/>
              <a:ext cx="908371" cy="908371"/>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23" name="Imagen 22" descr="Icono&#10;&#10;Descripción generada automáticamente">
              <a:extLst>
                <a:ext uri="{FF2B5EF4-FFF2-40B4-BE49-F238E27FC236}">
                  <a16:creationId xmlns:a16="http://schemas.microsoft.com/office/drawing/2014/main" id="{E55913C4-6763-3BFD-FD9A-72D9BD2DD4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40278" y="2879826"/>
              <a:ext cx="657555" cy="657555"/>
            </a:xfrm>
            <a:prstGeom prst="rect">
              <a:avLst/>
            </a:prstGeom>
          </p:spPr>
        </p:pic>
        <p:grpSp>
          <p:nvGrpSpPr>
            <p:cNvPr id="81" name="Grupo 80">
              <a:extLst>
                <a:ext uri="{FF2B5EF4-FFF2-40B4-BE49-F238E27FC236}">
                  <a16:creationId xmlns:a16="http://schemas.microsoft.com/office/drawing/2014/main" id="{4976C56E-11DD-29B5-EB86-36C0E15D3185}"/>
                </a:ext>
              </a:extLst>
            </p:cNvPr>
            <p:cNvGrpSpPr/>
            <p:nvPr/>
          </p:nvGrpSpPr>
          <p:grpSpPr>
            <a:xfrm>
              <a:off x="3669176" y="-12463"/>
              <a:ext cx="4626907" cy="3555333"/>
              <a:chOff x="3669176" y="-12463"/>
              <a:chExt cx="4626907" cy="3555333"/>
            </a:xfrm>
          </p:grpSpPr>
          <p:pic>
            <p:nvPicPr>
              <p:cNvPr id="75" name="Gráfico 74">
                <a:extLst>
                  <a:ext uri="{FF2B5EF4-FFF2-40B4-BE49-F238E27FC236}">
                    <a16:creationId xmlns:a16="http://schemas.microsoft.com/office/drawing/2014/main" id="{18188F98-8925-E421-29BD-C19C6973E3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8435" y="-12463"/>
                <a:ext cx="4255130" cy="3555333"/>
              </a:xfrm>
              <a:prstGeom prst="rect">
                <a:avLst/>
              </a:prstGeom>
            </p:spPr>
          </p:pic>
          <p:sp>
            <p:nvSpPr>
              <p:cNvPr id="76" name="Rectángulo 75">
                <a:extLst>
                  <a:ext uri="{FF2B5EF4-FFF2-40B4-BE49-F238E27FC236}">
                    <a16:creationId xmlns:a16="http://schemas.microsoft.com/office/drawing/2014/main" id="{E7BEAC97-A5EE-9A3A-956D-9D66E456F25C}"/>
                  </a:ext>
                </a:extLst>
              </p:cNvPr>
              <p:cNvSpPr/>
              <p:nvPr/>
            </p:nvSpPr>
            <p:spPr>
              <a:xfrm>
                <a:off x="3669176" y="-12463"/>
                <a:ext cx="4626907" cy="177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26" name="TextBox 96">
              <a:extLst>
                <a:ext uri="{FF2B5EF4-FFF2-40B4-BE49-F238E27FC236}">
                  <a16:creationId xmlns:a16="http://schemas.microsoft.com/office/drawing/2014/main" id="{DF125690-1152-23BB-10B5-9E2CF2BD1A6E}"/>
                </a:ext>
              </a:extLst>
            </p:cNvPr>
            <p:cNvSpPr txBox="1"/>
            <p:nvPr/>
          </p:nvSpPr>
          <p:spPr>
            <a:xfrm>
              <a:off x="5079918" y="519095"/>
              <a:ext cx="1932100" cy="553998"/>
            </a:xfrm>
            <a:prstGeom prst="rect">
              <a:avLst/>
            </a:prstGeom>
            <a:noFill/>
          </p:spPr>
          <p:txBody>
            <a:bodyPr wrap="square" lIns="0" tIns="0" rIns="0" bIns="0" rtlCol="0" anchor="b">
              <a:spAutoFit/>
            </a:bodyPr>
            <a:lstStyle/>
            <a:p>
              <a:pPr algn="ctr"/>
              <a:r>
                <a:rPr lang="es-CO" b="1" kern="0" dirty="0">
                  <a:solidFill>
                    <a:schemeClr val="tx2"/>
                  </a:solidFill>
                  <a:ea typeface="Calibri Light" charset="0"/>
                  <a:cs typeface="Calibri Light" charset="0"/>
                </a:rPr>
                <a:t>Transformación cultural </a:t>
              </a:r>
              <a:endParaRPr lang="es-CO" b="1" dirty="0">
                <a:solidFill>
                  <a:schemeClr val="tx2"/>
                </a:solidFill>
                <a:ea typeface="Calibri Light" charset="0"/>
                <a:cs typeface="Calibri Light" charset="0"/>
              </a:endParaRPr>
            </a:p>
          </p:txBody>
        </p:sp>
        <p:sp>
          <p:nvSpPr>
            <p:cNvPr id="78" name="Oval 42">
              <a:extLst>
                <a:ext uri="{FF2B5EF4-FFF2-40B4-BE49-F238E27FC236}">
                  <a16:creationId xmlns:a16="http://schemas.microsoft.com/office/drawing/2014/main" id="{1E10139B-ABC5-7FC8-172B-437305C5C3B0}"/>
                </a:ext>
              </a:extLst>
            </p:cNvPr>
            <p:cNvSpPr/>
            <p:nvPr/>
          </p:nvSpPr>
          <p:spPr>
            <a:xfrm>
              <a:off x="5530826" y="1181543"/>
              <a:ext cx="1121110" cy="1121110"/>
            </a:xfrm>
            <a:prstGeom prst="ellipse">
              <a:avLst/>
            </a:prstGeom>
            <a:gradFill>
              <a:gsLst>
                <a:gs pos="28000">
                  <a:schemeClr val="bg1"/>
                </a:gs>
                <a:gs pos="100000">
                  <a:schemeClr val="bg1">
                    <a:lumMod val="8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 </a:t>
              </a:r>
            </a:p>
          </p:txBody>
        </p:sp>
        <p:pic>
          <p:nvPicPr>
            <p:cNvPr id="79" name="Imagen 78" descr="Icono&#10;&#10;Descripción generada automáticamente">
              <a:extLst>
                <a:ext uri="{FF2B5EF4-FFF2-40B4-BE49-F238E27FC236}">
                  <a16:creationId xmlns:a16="http://schemas.microsoft.com/office/drawing/2014/main" id="{1C6C0760-D850-6892-1D1F-8604A13D19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7196" y="1274731"/>
              <a:ext cx="884673" cy="884673"/>
            </a:xfrm>
            <a:prstGeom prst="rect">
              <a:avLst/>
            </a:prstGeom>
          </p:spPr>
        </p:pic>
      </p:grpSp>
      <p:sp>
        <p:nvSpPr>
          <p:cNvPr id="7" name="Título 1">
            <a:extLst>
              <a:ext uri="{FF2B5EF4-FFF2-40B4-BE49-F238E27FC236}">
                <a16:creationId xmlns:a16="http://schemas.microsoft.com/office/drawing/2014/main" id="{641F40F0-597D-4633-9AAE-4929D900E347}"/>
              </a:ext>
            </a:extLst>
          </p:cNvPr>
          <p:cNvSpPr txBox="1">
            <a:spLocks/>
          </p:cNvSpPr>
          <p:nvPr/>
        </p:nvSpPr>
        <p:spPr>
          <a:xfrm>
            <a:off x="4876609" y="1569968"/>
            <a:ext cx="6838949" cy="13458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ES" sz="1600" dirty="0">
              <a:solidFill>
                <a:srgbClr val="104151"/>
              </a:solidFill>
              <a:latin typeface="Arial Nova" panose="020B0504020202020204" pitchFamily="34" charset="0"/>
            </a:endParaRPr>
          </a:p>
        </p:txBody>
      </p:sp>
      <p:sp>
        <p:nvSpPr>
          <p:cNvPr id="3" name="AutoShape 2">
            <a:extLst>
              <a:ext uri="{FF2B5EF4-FFF2-40B4-BE49-F238E27FC236}">
                <a16:creationId xmlns:a16="http://schemas.microsoft.com/office/drawing/2014/main" id="{4903EEA6-63E7-4C3C-81BF-9F5DF44D02E8}"/>
              </a:ext>
            </a:extLst>
          </p:cNvPr>
          <p:cNvSpPr>
            <a:spLocks noChangeAspect="1" noChangeArrowheads="1"/>
          </p:cNvSpPr>
          <p:nvPr/>
        </p:nvSpPr>
        <p:spPr bwMode="auto">
          <a:xfrm>
            <a:off x="5943599" y="3276599"/>
            <a:ext cx="3451253" cy="34512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9" name="TextBox 96">
            <a:extLst>
              <a:ext uri="{FF2B5EF4-FFF2-40B4-BE49-F238E27FC236}">
                <a16:creationId xmlns:a16="http://schemas.microsoft.com/office/drawing/2014/main" id="{232670A0-C912-4E4A-9048-6A83D0FAFFFF}"/>
              </a:ext>
            </a:extLst>
          </p:cNvPr>
          <p:cNvSpPr txBox="1"/>
          <p:nvPr/>
        </p:nvSpPr>
        <p:spPr>
          <a:xfrm>
            <a:off x="9099639" y="3804387"/>
            <a:ext cx="1932100" cy="430887"/>
          </a:xfrm>
          <a:prstGeom prst="rect">
            <a:avLst/>
          </a:prstGeom>
          <a:noFill/>
        </p:spPr>
        <p:txBody>
          <a:bodyPr wrap="square" lIns="0" tIns="0" rIns="0" bIns="0" rtlCol="0" anchor="b">
            <a:spAutoFit/>
          </a:bodyPr>
          <a:lstStyle/>
          <a:p>
            <a:pPr algn="ctr"/>
            <a:r>
              <a:rPr lang="es-CO" sz="1400" b="1" kern="0" dirty="0">
                <a:solidFill>
                  <a:schemeClr val="tx1">
                    <a:lumMod val="85000"/>
                    <a:lumOff val="15000"/>
                  </a:schemeClr>
                </a:solidFill>
                <a:ea typeface="Calibri Light" charset="0"/>
                <a:cs typeface="Calibri Light" charset="0"/>
              </a:rPr>
              <a:t>Gestión de </a:t>
            </a:r>
          </a:p>
          <a:p>
            <a:pPr algn="ctr"/>
            <a:r>
              <a:rPr lang="es-CO" sz="1400" b="1" kern="0" dirty="0">
                <a:solidFill>
                  <a:schemeClr val="tx1">
                    <a:lumMod val="85000"/>
                    <a:lumOff val="15000"/>
                  </a:schemeClr>
                </a:solidFill>
                <a:ea typeface="Calibri Light" charset="0"/>
                <a:cs typeface="Calibri Light" charset="0"/>
              </a:rPr>
              <a:t>la tecnología </a:t>
            </a:r>
            <a:endParaRPr lang="es-CO" sz="1400" b="1" dirty="0">
              <a:solidFill>
                <a:schemeClr val="tx1">
                  <a:lumMod val="85000"/>
                  <a:lumOff val="15000"/>
                </a:schemeClr>
              </a:solidFill>
              <a:ea typeface="Calibri Light" charset="0"/>
              <a:cs typeface="Calibri Light" charset="0"/>
            </a:endParaRPr>
          </a:p>
        </p:txBody>
      </p:sp>
      <p:pic>
        <p:nvPicPr>
          <p:cNvPr id="41" name="Imagen 40" descr="Interfaz de usuario gráfica, Aplicación, Word&#10;&#10;Descripción generada automáticamente">
            <a:extLst>
              <a:ext uri="{FF2B5EF4-FFF2-40B4-BE49-F238E27FC236}">
                <a16:creationId xmlns:a16="http://schemas.microsoft.com/office/drawing/2014/main" id="{2109701B-483D-B91E-6132-DB367BAC5CE8}"/>
              </a:ext>
            </a:extLst>
          </p:cNvPr>
          <p:cNvPicPr>
            <a:picLocks noChangeAspect="1"/>
          </p:cNvPicPr>
          <p:nvPr/>
        </p:nvPicPr>
        <p:blipFill rotWithShape="1">
          <a:blip r:embed="rId10">
            <a:extLst>
              <a:ext uri="{28A0092B-C50C-407E-A947-70E740481C1C}">
                <a14:useLocalDpi xmlns:a14="http://schemas.microsoft.com/office/drawing/2010/main" val="0"/>
              </a:ext>
            </a:extLst>
          </a:blip>
          <a:srcRect l="80571" b="68423"/>
          <a:stretch/>
        </p:blipFill>
        <p:spPr>
          <a:xfrm>
            <a:off x="9823269" y="6275"/>
            <a:ext cx="2368731" cy="2160536"/>
          </a:xfrm>
          <a:prstGeom prst="rect">
            <a:avLst/>
          </a:prstGeom>
        </p:spPr>
      </p:pic>
      <p:pic>
        <p:nvPicPr>
          <p:cNvPr id="42" name="Imagen 41">
            <a:extLst>
              <a:ext uri="{FF2B5EF4-FFF2-40B4-BE49-F238E27FC236}">
                <a16:creationId xmlns:a16="http://schemas.microsoft.com/office/drawing/2014/main" id="{A3ACC44F-24CE-753B-994A-5414F5AEF708}"/>
              </a:ext>
            </a:extLst>
          </p:cNvPr>
          <p:cNvPicPr>
            <a:picLocks noChangeAspect="1"/>
          </p:cNvPicPr>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b="43313"/>
          <a:stretch/>
        </p:blipFill>
        <p:spPr>
          <a:xfrm flipH="1">
            <a:off x="-407111" y="-5190"/>
            <a:ext cx="5573766" cy="965740"/>
          </a:xfrm>
          <a:prstGeom prst="rect">
            <a:avLst/>
          </a:prstGeom>
        </p:spPr>
      </p:pic>
      <p:sp>
        <p:nvSpPr>
          <p:cNvPr id="77" name="Rectángulo 76">
            <a:extLst>
              <a:ext uri="{FF2B5EF4-FFF2-40B4-BE49-F238E27FC236}">
                <a16:creationId xmlns:a16="http://schemas.microsoft.com/office/drawing/2014/main" id="{740CAF5F-19F0-78BF-FA37-623EF1390989}"/>
              </a:ext>
            </a:extLst>
          </p:cNvPr>
          <p:cNvSpPr/>
          <p:nvPr/>
        </p:nvSpPr>
        <p:spPr>
          <a:xfrm>
            <a:off x="398840" y="111747"/>
            <a:ext cx="4206088" cy="523220"/>
          </a:xfrm>
          <a:prstGeom prst="rect">
            <a:avLst/>
          </a:prstGeom>
        </p:spPr>
        <p:txBody>
          <a:bodyPr wrap="none">
            <a:spAutoFit/>
          </a:bodyPr>
          <a:lstStyle/>
          <a:p>
            <a:r>
              <a:rPr lang="es-ES" sz="2800" b="1" dirty="0">
                <a:solidFill>
                  <a:srgbClr val="FFFFFF"/>
                </a:solidFill>
                <a:effectLst>
                  <a:outerShdw blurRad="38100" dist="38100" dir="2700000" algn="tl">
                    <a:srgbClr val="000000">
                      <a:alpha val="43137"/>
                    </a:srgbClr>
                  </a:outerShdw>
                </a:effectLst>
                <a:latin typeface="Arial"/>
                <a:cs typeface="Arial"/>
              </a:rPr>
              <a:t>Ejes de la Acreditación </a:t>
            </a:r>
            <a:endParaRPr lang="es-CO" sz="2800" b="1" dirty="0">
              <a:solidFill>
                <a:srgbClr val="FFFFFF"/>
              </a:solidFill>
              <a:effectLst>
                <a:outerShdw blurRad="38100" dist="38100" dir="2700000" algn="tl">
                  <a:srgbClr val="000000">
                    <a:alpha val="43137"/>
                  </a:srgbClr>
                </a:outerShdw>
              </a:effectLst>
              <a:latin typeface="Arial"/>
              <a:cs typeface="Arial"/>
            </a:endParaRPr>
          </a:p>
        </p:txBody>
      </p:sp>
      <p:sp>
        <p:nvSpPr>
          <p:cNvPr id="84" name="CuadroTexto 83">
            <a:extLst>
              <a:ext uri="{FF2B5EF4-FFF2-40B4-BE49-F238E27FC236}">
                <a16:creationId xmlns:a16="http://schemas.microsoft.com/office/drawing/2014/main" id="{C20EC093-CA39-5C17-C17D-F82475E8AD10}"/>
              </a:ext>
            </a:extLst>
          </p:cNvPr>
          <p:cNvSpPr txBox="1"/>
          <p:nvPr/>
        </p:nvSpPr>
        <p:spPr>
          <a:xfrm>
            <a:off x="2518848" y="6077060"/>
            <a:ext cx="8030916" cy="400110"/>
          </a:xfrm>
          <a:prstGeom prst="rect">
            <a:avLst/>
          </a:prstGeom>
          <a:noFill/>
        </p:spPr>
        <p:txBody>
          <a:bodyPr wrap="square" rtlCol="0">
            <a:spAutoFit/>
          </a:bodyPr>
          <a:lstStyle/>
          <a:p>
            <a:r>
              <a:rPr lang="es-CO" sz="2000" b="1" dirty="0">
                <a:solidFill>
                  <a:schemeClr val="accent2">
                    <a:lumMod val="75000"/>
                  </a:schemeClr>
                </a:solidFill>
              </a:rPr>
              <a:t>Lograr la Visión a través del Mejoramiento Continuo en todos los procesos</a:t>
            </a:r>
          </a:p>
        </p:txBody>
      </p:sp>
    </p:spTree>
    <p:extLst>
      <p:ext uri="{BB962C8B-B14F-4D97-AF65-F5344CB8AC3E}">
        <p14:creationId xmlns:p14="http://schemas.microsoft.com/office/powerpoint/2010/main" val="4002871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áfico 9">
            <a:extLst>
              <a:ext uri="{FF2B5EF4-FFF2-40B4-BE49-F238E27FC236}">
                <a16:creationId xmlns:a16="http://schemas.microsoft.com/office/drawing/2014/main" id="{9B055AFB-8DCE-48FA-A25E-DEA1EBFCDA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36878" y="-2806533"/>
            <a:ext cx="4240562" cy="4240562"/>
          </a:xfrm>
          <a:prstGeom prst="rect">
            <a:avLst/>
          </a:prstGeom>
        </p:spPr>
      </p:pic>
      <p:pic>
        <p:nvPicPr>
          <p:cNvPr id="12" name="Imagen 11" descr="Logotipo&#10;&#10;Descripción generada automáticamente">
            <a:extLst>
              <a:ext uri="{FF2B5EF4-FFF2-40B4-BE49-F238E27FC236}">
                <a16:creationId xmlns:a16="http://schemas.microsoft.com/office/drawing/2014/main" id="{4689756E-594F-4E7E-B59A-307C7FFC4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12" y="6427159"/>
            <a:ext cx="822211" cy="329516"/>
          </a:xfrm>
          <a:prstGeom prst="rect">
            <a:avLst/>
          </a:prstGeom>
        </p:spPr>
      </p:pic>
      <p:pic>
        <p:nvPicPr>
          <p:cNvPr id="13" name="Gráfico 12">
            <a:extLst>
              <a:ext uri="{FF2B5EF4-FFF2-40B4-BE49-F238E27FC236}">
                <a16:creationId xmlns:a16="http://schemas.microsoft.com/office/drawing/2014/main" id="{145E6C7C-B0EF-463B-9E7C-25236174FC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57070" y="5644132"/>
            <a:ext cx="1682202" cy="1115565"/>
          </a:xfrm>
          <a:prstGeom prst="rect">
            <a:avLst/>
          </a:prstGeom>
        </p:spPr>
      </p:pic>
      <p:pic>
        <p:nvPicPr>
          <p:cNvPr id="14" name="Imagen 13">
            <a:extLst>
              <a:ext uri="{FF2B5EF4-FFF2-40B4-BE49-F238E27FC236}">
                <a16:creationId xmlns:a16="http://schemas.microsoft.com/office/drawing/2014/main" id="{3C13C32F-EF2F-430D-BB04-C014254456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01592" y="2263881"/>
            <a:ext cx="1429736" cy="505434"/>
          </a:xfrm>
          <a:prstGeom prst="rect">
            <a:avLst/>
          </a:prstGeom>
        </p:spPr>
      </p:pic>
      <p:pic>
        <p:nvPicPr>
          <p:cNvPr id="15" name="Gráfico 14">
            <a:extLst>
              <a:ext uri="{FF2B5EF4-FFF2-40B4-BE49-F238E27FC236}">
                <a16:creationId xmlns:a16="http://schemas.microsoft.com/office/drawing/2014/main" id="{469A7361-5857-467E-9266-DF796C986E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96587" y="1596186"/>
            <a:ext cx="2790825" cy="2790825"/>
          </a:xfrm>
          <a:prstGeom prst="rect">
            <a:avLst/>
          </a:prstGeom>
        </p:spPr>
      </p:pic>
      <p:sp>
        <p:nvSpPr>
          <p:cNvPr id="11" name="CuadroTexto 10">
            <a:extLst>
              <a:ext uri="{FF2B5EF4-FFF2-40B4-BE49-F238E27FC236}">
                <a16:creationId xmlns:a16="http://schemas.microsoft.com/office/drawing/2014/main" id="{05399BC3-9AFC-4F52-A8C2-D58D0E9C1145}"/>
              </a:ext>
            </a:extLst>
          </p:cNvPr>
          <p:cNvSpPr txBox="1"/>
          <p:nvPr/>
        </p:nvSpPr>
        <p:spPr>
          <a:xfrm>
            <a:off x="1934244" y="2598003"/>
            <a:ext cx="7529568" cy="830997"/>
          </a:xfrm>
          <a:prstGeom prst="rect">
            <a:avLst/>
          </a:prstGeom>
          <a:noFill/>
        </p:spPr>
        <p:txBody>
          <a:bodyPr wrap="square" rtlCol="0">
            <a:spAutoFit/>
          </a:bodyPr>
          <a:lstStyle/>
          <a:p>
            <a:pPr algn="ctr"/>
            <a:r>
              <a:rPr lang="es-ES" sz="3200" b="1" dirty="0">
                <a:solidFill>
                  <a:schemeClr val="tx2"/>
                </a:solidFill>
              </a:rPr>
              <a:t>OTROS ASPECTOS DE LA CULTURA</a:t>
            </a:r>
            <a:r>
              <a:rPr lang="es-ES" sz="4800" b="1" dirty="0">
                <a:solidFill>
                  <a:schemeClr val="bg1"/>
                </a:solidFill>
              </a:rPr>
              <a:t> </a:t>
            </a:r>
            <a:r>
              <a:rPr lang="es-ES" sz="4800" b="1" dirty="0">
                <a:solidFill>
                  <a:srgbClr val="536290"/>
                </a:solidFill>
              </a:rPr>
              <a:t> </a:t>
            </a:r>
            <a:endParaRPr lang="es-CO" sz="4800" b="1" dirty="0">
              <a:solidFill>
                <a:srgbClr val="536290"/>
              </a:solidFill>
            </a:endParaRPr>
          </a:p>
        </p:txBody>
      </p:sp>
      <p:pic>
        <p:nvPicPr>
          <p:cNvPr id="16" name="Gráfico 15">
            <a:extLst>
              <a:ext uri="{FF2B5EF4-FFF2-40B4-BE49-F238E27FC236}">
                <a16:creationId xmlns:a16="http://schemas.microsoft.com/office/drawing/2014/main" id="{34401856-BAB1-45C3-8C2C-00E0109777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50749" y="6076548"/>
            <a:ext cx="1849637" cy="1030738"/>
          </a:xfrm>
          <a:prstGeom prst="rect">
            <a:avLst/>
          </a:prstGeom>
        </p:spPr>
      </p:pic>
      <p:pic>
        <p:nvPicPr>
          <p:cNvPr id="17" name="Imagen 16" descr="Imagen que contiene Aplicación&#10;&#10;Descripción generada automáticamente">
            <a:extLst>
              <a:ext uri="{FF2B5EF4-FFF2-40B4-BE49-F238E27FC236}">
                <a16:creationId xmlns:a16="http://schemas.microsoft.com/office/drawing/2014/main" id="{1D3603CB-CFC3-4FA9-9D40-03F1D0C0A8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2853" y="6158484"/>
            <a:ext cx="555382" cy="864464"/>
          </a:xfrm>
          <a:prstGeom prst="rect">
            <a:avLst/>
          </a:prstGeom>
        </p:spPr>
      </p:pic>
      <p:pic>
        <p:nvPicPr>
          <p:cNvPr id="2" name="Imagen 1" descr="Logotipo, nombre de la empresa&#10;&#10;Descripción generada automáticamente">
            <a:extLst>
              <a:ext uri="{FF2B5EF4-FFF2-40B4-BE49-F238E27FC236}">
                <a16:creationId xmlns:a16="http://schemas.microsoft.com/office/drawing/2014/main" id="{A13893BB-3679-1EE4-CBD7-95DF170863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98912" y="5772376"/>
            <a:ext cx="2329801" cy="1008545"/>
          </a:xfrm>
          <a:prstGeom prst="rect">
            <a:avLst/>
          </a:prstGeom>
        </p:spPr>
      </p:pic>
      <p:pic>
        <p:nvPicPr>
          <p:cNvPr id="3" name="Imagen 2" descr="Logotipo, nombre de la empresa&#10;&#10;Descripción generada automáticamente">
            <a:extLst>
              <a:ext uri="{FF2B5EF4-FFF2-40B4-BE49-F238E27FC236}">
                <a16:creationId xmlns:a16="http://schemas.microsoft.com/office/drawing/2014/main" id="{0FF62554-AA92-7AAB-67A9-FEBC0F02AEE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57070" y="5747550"/>
            <a:ext cx="1889834" cy="1110450"/>
          </a:xfrm>
          <a:prstGeom prst="rect">
            <a:avLst/>
          </a:prstGeom>
        </p:spPr>
      </p:pic>
    </p:spTree>
    <p:extLst>
      <p:ext uri="{BB962C8B-B14F-4D97-AF65-F5344CB8AC3E}">
        <p14:creationId xmlns:p14="http://schemas.microsoft.com/office/powerpoint/2010/main" val="3676063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Diagrama&#10;&#10;Descripción generada automáticamente">
            <a:extLst>
              <a:ext uri="{FF2B5EF4-FFF2-40B4-BE49-F238E27FC236}">
                <a16:creationId xmlns:a16="http://schemas.microsoft.com/office/drawing/2014/main" id="{C717E8AF-6E9E-49AD-A39F-8898A6102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94059"/>
          </a:xfrm>
          <a:prstGeom prst="rect">
            <a:avLst/>
          </a:prstGeom>
        </p:spPr>
      </p:pic>
    </p:spTree>
    <p:extLst>
      <p:ext uri="{BB962C8B-B14F-4D97-AF65-F5344CB8AC3E}">
        <p14:creationId xmlns:p14="http://schemas.microsoft.com/office/powerpoint/2010/main" val="291291549"/>
      </p:ext>
    </p:extLst>
  </p:cSld>
  <p:clrMapOvr>
    <a:masterClrMapping/>
  </p:clrMapOvr>
  <mc:AlternateContent xmlns:mc="http://schemas.openxmlformats.org/markup-compatibility/2006" xmlns:p14="http://schemas.microsoft.com/office/powerpoint/2010/main">
    <mc:Choice Requires="p14">
      <p:transition spd="slow" p14:dur="2000" advTm="8513"/>
    </mc:Choice>
    <mc:Fallback xmlns="">
      <p:transition spd="slow" advTm="851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Imagen 92" descr="Logotipo, nombre de la empresa&#10;&#10;Descripción generada automáticamente">
            <a:extLst>
              <a:ext uri="{FF2B5EF4-FFF2-40B4-BE49-F238E27FC236}">
                <a16:creationId xmlns:a16="http://schemas.microsoft.com/office/drawing/2014/main" id="{7BFB7057-F3B3-F1A1-3A68-57A4DA364B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437" y="4957"/>
            <a:ext cx="2329801" cy="1008545"/>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3E92FDF5-10FC-8A0D-A0E1-11A99973B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95" y="-45995"/>
            <a:ext cx="1889834" cy="1110450"/>
          </a:xfrm>
          <a:prstGeom prst="rect">
            <a:avLst/>
          </a:prstGeom>
        </p:spPr>
      </p:pic>
      <p:sp>
        <p:nvSpPr>
          <p:cNvPr id="22" name="CuadroTexto 21">
            <a:extLst>
              <a:ext uri="{FF2B5EF4-FFF2-40B4-BE49-F238E27FC236}">
                <a16:creationId xmlns:a16="http://schemas.microsoft.com/office/drawing/2014/main" id="{841B1359-92E4-42B9-483E-3450FA61DFFC}"/>
              </a:ext>
            </a:extLst>
          </p:cNvPr>
          <p:cNvSpPr txBox="1"/>
          <p:nvPr/>
        </p:nvSpPr>
        <p:spPr>
          <a:xfrm>
            <a:off x="433316" y="622977"/>
            <a:ext cx="8205859" cy="1938992"/>
          </a:xfrm>
          <a:prstGeom prst="rect">
            <a:avLst/>
          </a:prstGeom>
          <a:noFill/>
        </p:spPr>
        <p:txBody>
          <a:bodyPr wrap="square" rtlCol="0">
            <a:spAutoFit/>
          </a:bodyPr>
          <a:lstStyle/>
          <a:p>
            <a:pPr algn="just"/>
            <a:r>
              <a:rPr lang="es-ES" sz="2400" b="1" dirty="0"/>
              <a:t>Código de Buen Gobierno:</a:t>
            </a:r>
          </a:p>
          <a:p>
            <a:pPr algn="just"/>
            <a:endParaRPr lang="es-ES" sz="2400" dirty="0"/>
          </a:p>
          <a:p>
            <a:pPr algn="just"/>
            <a:r>
              <a:rPr lang="es-ES" sz="2400" dirty="0"/>
              <a:t>Contiene Políticas y procedimiento que rigen el actuar de la institución, para una adecuada relación, control y administración con sus grupos de interés.</a:t>
            </a:r>
          </a:p>
        </p:txBody>
      </p:sp>
      <p:sp>
        <p:nvSpPr>
          <p:cNvPr id="3" name="CuadroTexto 2">
            <a:extLst>
              <a:ext uri="{FF2B5EF4-FFF2-40B4-BE49-F238E27FC236}">
                <a16:creationId xmlns:a16="http://schemas.microsoft.com/office/drawing/2014/main" id="{6803ADAC-605D-2DCE-3585-2F164D42CB89}"/>
              </a:ext>
            </a:extLst>
          </p:cNvPr>
          <p:cNvSpPr txBox="1"/>
          <p:nvPr/>
        </p:nvSpPr>
        <p:spPr>
          <a:xfrm>
            <a:off x="472381" y="3888160"/>
            <a:ext cx="4204759" cy="1938992"/>
          </a:xfrm>
          <a:prstGeom prst="rect">
            <a:avLst/>
          </a:prstGeom>
          <a:noFill/>
        </p:spPr>
        <p:txBody>
          <a:bodyPr wrap="square" rtlCol="0">
            <a:spAutoFit/>
          </a:bodyPr>
          <a:lstStyle/>
          <a:p>
            <a:pPr algn="just"/>
            <a:r>
              <a:rPr lang="es-ES" sz="2400" b="1" dirty="0"/>
              <a:t>Máximo Órgano social: Gobierno Provincial y Delega a La Junta Directiva</a:t>
            </a:r>
          </a:p>
          <a:p>
            <a:pPr algn="just"/>
            <a:endParaRPr lang="es-ES" sz="2400" b="1" dirty="0"/>
          </a:p>
          <a:p>
            <a:pPr algn="just"/>
            <a:endParaRPr lang="es-ES" sz="2400" dirty="0"/>
          </a:p>
        </p:txBody>
      </p:sp>
      <p:grpSp>
        <p:nvGrpSpPr>
          <p:cNvPr id="4" name="Grupo 3">
            <a:extLst>
              <a:ext uri="{FF2B5EF4-FFF2-40B4-BE49-F238E27FC236}">
                <a16:creationId xmlns:a16="http://schemas.microsoft.com/office/drawing/2014/main" id="{836BF486-9635-4C2B-BB67-707204503A57}"/>
              </a:ext>
            </a:extLst>
          </p:cNvPr>
          <p:cNvGrpSpPr/>
          <p:nvPr/>
        </p:nvGrpSpPr>
        <p:grpSpPr>
          <a:xfrm>
            <a:off x="5114925" y="2276475"/>
            <a:ext cx="7077075" cy="4576568"/>
            <a:chOff x="620871" y="-3346976"/>
            <a:chExt cx="11758684" cy="7104395"/>
          </a:xfrm>
        </p:grpSpPr>
        <p:pic>
          <p:nvPicPr>
            <p:cNvPr id="2" name="Imagen 1">
              <a:extLst>
                <a:ext uri="{FF2B5EF4-FFF2-40B4-BE49-F238E27FC236}">
                  <a16:creationId xmlns:a16="http://schemas.microsoft.com/office/drawing/2014/main" id="{BB044532-3262-981F-99E7-AC3BBFC4CC2C}"/>
                </a:ext>
              </a:extLst>
            </p:cNvPr>
            <p:cNvPicPr>
              <a:picLocks noChangeAspect="1"/>
            </p:cNvPicPr>
            <p:nvPr/>
          </p:nvPicPr>
          <p:blipFill>
            <a:blip r:embed="rId4"/>
            <a:stretch>
              <a:fillRect/>
            </a:stretch>
          </p:blipFill>
          <p:spPr>
            <a:xfrm>
              <a:off x="620871" y="-3346976"/>
              <a:ext cx="11758684" cy="7104395"/>
            </a:xfrm>
            <a:prstGeom prst="rect">
              <a:avLst/>
            </a:prstGeom>
          </p:spPr>
        </p:pic>
        <p:pic>
          <p:nvPicPr>
            <p:cNvPr id="7" name="Imagen 6">
              <a:extLst>
                <a:ext uri="{FF2B5EF4-FFF2-40B4-BE49-F238E27FC236}">
                  <a16:creationId xmlns:a16="http://schemas.microsoft.com/office/drawing/2014/main" id="{F995DFA5-BB0C-4F9B-B627-71C670154ED7}"/>
                </a:ext>
              </a:extLst>
            </p:cNvPr>
            <p:cNvPicPr>
              <a:picLocks noChangeAspect="1"/>
            </p:cNvPicPr>
            <p:nvPr/>
          </p:nvPicPr>
          <p:blipFill rotWithShape="1">
            <a:blip r:embed="rId4"/>
            <a:srcRect l="15052" t="95512" r="67694" b="-1410"/>
            <a:stretch/>
          </p:blipFill>
          <p:spPr>
            <a:xfrm>
              <a:off x="2569332" y="3122782"/>
              <a:ext cx="2028825" cy="419099"/>
            </a:xfrm>
            <a:prstGeom prst="rect">
              <a:avLst/>
            </a:prstGeom>
          </p:spPr>
        </p:pic>
        <p:pic>
          <p:nvPicPr>
            <p:cNvPr id="8" name="Imagen 7">
              <a:extLst>
                <a:ext uri="{FF2B5EF4-FFF2-40B4-BE49-F238E27FC236}">
                  <a16:creationId xmlns:a16="http://schemas.microsoft.com/office/drawing/2014/main" id="{52039F36-DD72-4208-9500-B0C3FCD500ED}"/>
                </a:ext>
              </a:extLst>
            </p:cNvPr>
            <p:cNvPicPr>
              <a:picLocks noChangeAspect="1"/>
            </p:cNvPicPr>
            <p:nvPr/>
          </p:nvPicPr>
          <p:blipFill rotWithShape="1">
            <a:blip r:embed="rId4"/>
            <a:srcRect l="13999" t="71512" r="69314" b="23795"/>
            <a:stretch/>
          </p:blipFill>
          <p:spPr>
            <a:xfrm>
              <a:off x="2466975" y="1562100"/>
              <a:ext cx="1962150" cy="333375"/>
            </a:xfrm>
            <a:prstGeom prst="rect">
              <a:avLst/>
            </a:prstGeom>
          </p:spPr>
        </p:pic>
        <p:pic>
          <p:nvPicPr>
            <p:cNvPr id="9" name="Imagen 8">
              <a:extLst>
                <a:ext uri="{FF2B5EF4-FFF2-40B4-BE49-F238E27FC236}">
                  <a16:creationId xmlns:a16="http://schemas.microsoft.com/office/drawing/2014/main" id="{DBA07DAD-F507-4ADE-9485-9493A7633BED}"/>
                </a:ext>
              </a:extLst>
            </p:cNvPr>
            <p:cNvPicPr>
              <a:picLocks noChangeAspect="1"/>
            </p:cNvPicPr>
            <p:nvPr/>
          </p:nvPicPr>
          <p:blipFill rotWithShape="1">
            <a:blip r:embed="rId4"/>
            <a:srcRect l="46415" t="44966" r="37513" b="50878"/>
            <a:stretch/>
          </p:blipFill>
          <p:spPr>
            <a:xfrm>
              <a:off x="6269195" y="-498416"/>
              <a:ext cx="1889834" cy="295275"/>
            </a:xfrm>
            <a:prstGeom prst="rect">
              <a:avLst/>
            </a:prstGeom>
          </p:spPr>
        </p:pic>
      </p:grpSp>
      <p:sp>
        <p:nvSpPr>
          <p:cNvPr id="5" name="Rectángulo 4">
            <a:extLst>
              <a:ext uri="{FF2B5EF4-FFF2-40B4-BE49-F238E27FC236}">
                <a16:creationId xmlns:a16="http://schemas.microsoft.com/office/drawing/2014/main" id="{A67EAEB0-05B8-4A38-AF7B-6619649C679B}"/>
              </a:ext>
            </a:extLst>
          </p:cNvPr>
          <p:cNvSpPr/>
          <p:nvPr/>
        </p:nvSpPr>
        <p:spPr>
          <a:xfrm>
            <a:off x="6041842" y="5407265"/>
            <a:ext cx="146685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800" dirty="0">
                <a:ln w="0"/>
                <a:solidFill>
                  <a:schemeClr val="bg1"/>
                </a:solidFill>
                <a:effectLst>
                  <a:outerShdw blurRad="38100" dist="19050" dir="2700000" algn="tl" rotWithShape="0">
                    <a:schemeClr val="dk1">
                      <a:alpha val="40000"/>
                    </a:schemeClr>
                  </a:outerShdw>
                </a:effectLst>
              </a:rPr>
              <a:t>Directora General</a:t>
            </a:r>
            <a:endParaRPr lang="es-CO" sz="800" dirty="0">
              <a:ln w="0"/>
              <a:solidFill>
                <a:schemeClr val="bg1"/>
              </a:solidFill>
              <a:effectLst>
                <a:outerShdw blurRad="38100" dist="19050" dir="2700000" algn="tl" rotWithShape="0">
                  <a:schemeClr val="dk1">
                    <a:alpha val="40000"/>
                  </a:schemeClr>
                </a:outerShdw>
              </a:effectLst>
            </a:endParaRPr>
          </a:p>
        </p:txBody>
      </p:sp>
      <p:sp>
        <p:nvSpPr>
          <p:cNvPr id="12" name="Rectángulo 11">
            <a:extLst>
              <a:ext uri="{FF2B5EF4-FFF2-40B4-BE49-F238E27FC236}">
                <a16:creationId xmlns:a16="http://schemas.microsoft.com/office/drawing/2014/main" id="{F019ADBC-387D-404C-8EEB-CDF796AA0AE0}"/>
              </a:ext>
            </a:extLst>
          </p:cNvPr>
          <p:cNvSpPr/>
          <p:nvPr/>
        </p:nvSpPr>
        <p:spPr>
          <a:xfrm>
            <a:off x="8328114" y="4092290"/>
            <a:ext cx="146685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800" dirty="0">
                <a:ln w="0"/>
                <a:solidFill>
                  <a:schemeClr val="bg1"/>
                </a:solidFill>
                <a:effectLst>
                  <a:outerShdw blurRad="38100" dist="19050" dir="2700000" algn="tl" rotWithShape="0">
                    <a:schemeClr val="dk1">
                      <a:alpha val="40000"/>
                    </a:schemeClr>
                  </a:outerShdw>
                </a:effectLst>
              </a:rPr>
              <a:t>Subdirectora Administrativa</a:t>
            </a:r>
            <a:endParaRPr lang="es-CO" sz="800" dirty="0">
              <a:ln w="0"/>
              <a:solidFill>
                <a:schemeClr val="bg1"/>
              </a:solidFill>
              <a:effectLst>
                <a:outerShdw blurRad="38100" dist="19050" dir="2700000" algn="tl" rotWithShape="0">
                  <a:schemeClr val="dk1">
                    <a:alpha val="40000"/>
                  </a:schemeClr>
                </a:outerShdw>
              </a:effectLst>
            </a:endParaRPr>
          </a:p>
        </p:txBody>
      </p:sp>
      <p:sp>
        <p:nvSpPr>
          <p:cNvPr id="13" name="Rectángulo 12">
            <a:extLst>
              <a:ext uri="{FF2B5EF4-FFF2-40B4-BE49-F238E27FC236}">
                <a16:creationId xmlns:a16="http://schemas.microsoft.com/office/drawing/2014/main" id="{9CFFE31A-F093-4B58-AF11-7017D0613911}"/>
              </a:ext>
            </a:extLst>
          </p:cNvPr>
          <p:cNvSpPr/>
          <p:nvPr/>
        </p:nvSpPr>
        <p:spPr>
          <a:xfrm>
            <a:off x="6083064" y="6400825"/>
            <a:ext cx="146685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800" dirty="0">
                <a:ln w="0"/>
                <a:solidFill>
                  <a:schemeClr val="bg1"/>
                </a:solidFill>
                <a:effectLst>
                  <a:outerShdw blurRad="38100" dist="19050" dir="2700000" algn="tl" rotWithShape="0">
                    <a:schemeClr val="dk1">
                      <a:alpha val="40000"/>
                    </a:schemeClr>
                  </a:outerShdw>
                </a:effectLst>
              </a:rPr>
              <a:t>Directora </a:t>
            </a:r>
            <a:r>
              <a:rPr lang="es-ES" sz="800">
                <a:ln w="0"/>
                <a:solidFill>
                  <a:schemeClr val="bg1"/>
                </a:solidFill>
                <a:effectLst>
                  <a:outerShdw blurRad="38100" dist="19050" dir="2700000" algn="tl" rotWithShape="0">
                    <a:schemeClr val="dk1">
                      <a:alpha val="40000"/>
                    </a:schemeClr>
                  </a:outerShdw>
                </a:effectLst>
              </a:rPr>
              <a:t>Servicios Clínicos</a:t>
            </a:r>
            <a:endParaRPr lang="es-CO" sz="8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38969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Diagrama&#10;&#10;Descripción generada automáticamente">
            <a:extLst>
              <a:ext uri="{FF2B5EF4-FFF2-40B4-BE49-F238E27FC236}">
                <a16:creationId xmlns:a16="http://schemas.microsoft.com/office/drawing/2014/main" id="{4662BC82-A53E-42C9-8BEC-9E83B1B5B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65" y="0"/>
            <a:ext cx="12301465" cy="6858000"/>
          </a:xfrm>
          <a:prstGeom prst="rect">
            <a:avLst/>
          </a:prstGeom>
        </p:spPr>
      </p:pic>
    </p:spTree>
    <p:extLst>
      <p:ext uri="{BB962C8B-B14F-4D97-AF65-F5344CB8AC3E}">
        <p14:creationId xmlns:p14="http://schemas.microsoft.com/office/powerpoint/2010/main" val="2083566763"/>
      </p:ext>
    </p:extLst>
  </p:cSld>
  <p:clrMapOvr>
    <a:masterClrMapping/>
  </p:clrMapOvr>
  <mc:AlternateContent xmlns:mc="http://schemas.openxmlformats.org/markup-compatibility/2006" xmlns:p14="http://schemas.microsoft.com/office/powerpoint/2010/main">
    <mc:Choice Requires="p14">
      <p:transition spd="slow" p14:dur="2000" advTm="8482"/>
    </mc:Choice>
    <mc:Fallback xmlns="">
      <p:transition spd="slow" advTm="848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Imagen 92" descr="Logotipo, nombre de la empresa&#10;&#10;Descripción generada automáticamente">
            <a:extLst>
              <a:ext uri="{FF2B5EF4-FFF2-40B4-BE49-F238E27FC236}">
                <a16:creationId xmlns:a16="http://schemas.microsoft.com/office/drawing/2014/main" id="{7BFB7057-F3B3-F1A1-3A68-57A4DA364B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437" y="4957"/>
            <a:ext cx="2329801" cy="1008545"/>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3E92FDF5-10FC-8A0D-A0E1-11A99973B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95" y="-45995"/>
            <a:ext cx="1889834" cy="1110450"/>
          </a:xfrm>
          <a:prstGeom prst="rect">
            <a:avLst/>
          </a:prstGeom>
        </p:spPr>
      </p:pic>
      <p:sp>
        <p:nvSpPr>
          <p:cNvPr id="22" name="CuadroTexto 21">
            <a:extLst>
              <a:ext uri="{FF2B5EF4-FFF2-40B4-BE49-F238E27FC236}">
                <a16:creationId xmlns:a16="http://schemas.microsoft.com/office/drawing/2014/main" id="{841B1359-92E4-42B9-483E-3450FA61DFFC}"/>
              </a:ext>
            </a:extLst>
          </p:cNvPr>
          <p:cNvSpPr txBox="1"/>
          <p:nvPr/>
        </p:nvSpPr>
        <p:spPr>
          <a:xfrm>
            <a:off x="998012" y="1325667"/>
            <a:ext cx="6300859" cy="2215991"/>
          </a:xfrm>
          <a:prstGeom prst="rect">
            <a:avLst/>
          </a:prstGeom>
          <a:noFill/>
        </p:spPr>
        <p:txBody>
          <a:bodyPr wrap="square" rtlCol="0">
            <a:spAutoFit/>
          </a:bodyPr>
          <a:lstStyle/>
          <a:p>
            <a:pPr algn="just"/>
            <a:r>
              <a:rPr lang="es-ES" sz="2400" b="1" dirty="0"/>
              <a:t>Código de Conducta </a:t>
            </a:r>
          </a:p>
          <a:p>
            <a:pPr algn="just"/>
            <a:endParaRPr lang="es-ES" sz="2400" b="1" i="0" u="none" strike="noStrike" dirty="0">
              <a:effectLst/>
              <a:latin typeface="Calibri" panose="020F0502020204030204" pitchFamily="34" charset="0"/>
            </a:endParaRPr>
          </a:p>
          <a:p>
            <a:pPr algn="just"/>
            <a:r>
              <a:rPr lang="es-ES" dirty="0">
                <a:latin typeface="Calibri" panose="020F0502020204030204" pitchFamily="34" charset="0"/>
              </a:rPr>
              <a:t>P</a:t>
            </a:r>
            <a:r>
              <a:rPr lang="es-ES" sz="1800" b="0" i="0" u="none" strike="noStrike" dirty="0">
                <a:effectLst/>
                <a:latin typeface="Calibri" panose="020F0502020204030204" pitchFamily="34" charset="0"/>
              </a:rPr>
              <a:t>ropugnar por una gestión integral y eficiente, basada en el respeto por las personas, normas internas y externas, transparencia en todas las actuaciones administrativas, comportamiento ético y una clara orientación del carisma inmerso en la filosofía institucional. </a:t>
            </a:r>
            <a:r>
              <a:rPr lang="es-ES" sz="1800" b="0" i="0" dirty="0">
                <a:solidFill>
                  <a:srgbClr val="000000"/>
                </a:solidFill>
                <a:effectLst/>
                <a:latin typeface="Calibri" panose="020F0502020204030204" pitchFamily="34" charset="0"/>
              </a:rPr>
              <a:t>​</a:t>
            </a:r>
            <a:endParaRPr lang="es-ES" sz="2400" dirty="0"/>
          </a:p>
        </p:txBody>
      </p:sp>
      <p:sp>
        <p:nvSpPr>
          <p:cNvPr id="2" name="CuadroTexto 1">
            <a:extLst>
              <a:ext uri="{FF2B5EF4-FFF2-40B4-BE49-F238E27FC236}">
                <a16:creationId xmlns:a16="http://schemas.microsoft.com/office/drawing/2014/main" id="{44163A05-AAFD-2B90-C366-330FA46356F5}"/>
              </a:ext>
            </a:extLst>
          </p:cNvPr>
          <p:cNvSpPr txBox="1"/>
          <p:nvPr/>
        </p:nvSpPr>
        <p:spPr>
          <a:xfrm>
            <a:off x="5503817" y="3988526"/>
            <a:ext cx="5242560" cy="1754326"/>
          </a:xfrm>
          <a:prstGeom prst="rect">
            <a:avLst/>
          </a:prstGeom>
          <a:noFill/>
        </p:spPr>
        <p:txBody>
          <a:bodyPr wrap="square" rtlCol="0">
            <a:spAutoFit/>
          </a:bodyPr>
          <a:lstStyle/>
          <a:p>
            <a:r>
              <a:rPr lang="es-CO" b="1" dirty="0"/>
              <a:t>Tiene relación con:</a:t>
            </a:r>
          </a:p>
          <a:p>
            <a:pPr marL="285750" indent="-285750">
              <a:buFont typeface="Arial" panose="020B0604020202020204" pitchFamily="34" charset="0"/>
              <a:buChar char="•"/>
            </a:pPr>
            <a:r>
              <a:rPr lang="es-CO" dirty="0"/>
              <a:t>Cumplir el Reglamento Interno de trabajo.</a:t>
            </a:r>
          </a:p>
          <a:p>
            <a:pPr marL="285750" indent="-285750">
              <a:buFont typeface="Arial" panose="020B0604020202020204" pitchFamily="34" charset="0"/>
              <a:buChar char="•"/>
            </a:pPr>
            <a:r>
              <a:rPr lang="es-CO" dirty="0"/>
              <a:t>Ser transparentes en todas nuestras actuaciones.</a:t>
            </a:r>
          </a:p>
          <a:p>
            <a:pPr marL="285750" indent="-285750">
              <a:buFont typeface="Arial" panose="020B0604020202020204" pitchFamily="34" charset="0"/>
              <a:buChar char="•"/>
            </a:pPr>
            <a:r>
              <a:rPr lang="es-CO" dirty="0"/>
              <a:t>El Conflicto de intereses.</a:t>
            </a:r>
          </a:p>
          <a:p>
            <a:pPr marL="285750" indent="-285750">
              <a:buFont typeface="Arial" panose="020B0604020202020204" pitchFamily="34" charset="0"/>
              <a:buChar char="•"/>
            </a:pPr>
            <a:r>
              <a:rPr lang="es-CO" dirty="0"/>
              <a:t>El Respeto por las normas y políticas institucionales</a:t>
            </a:r>
          </a:p>
          <a:p>
            <a:pPr marL="285750" indent="-285750">
              <a:buFont typeface="Arial" panose="020B0604020202020204" pitchFamily="34" charset="0"/>
              <a:buChar char="•"/>
            </a:pPr>
            <a:r>
              <a:rPr lang="es-CO" dirty="0"/>
              <a:t>El programa de transparencia y ética empresarial.</a:t>
            </a:r>
          </a:p>
        </p:txBody>
      </p:sp>
      <p:pic>
        <p:nvPicPr>
          <p:cNvPr id="4" name="Imagen 3">
            <a:extLst>
              <a:ext uri="{FF2B5EF4-FFF2-40B4-BE49-F238E27FC236}">
                <a16:creationId xmlns:a16="http://schemas.microsoft.com/office/drawing/2014/main" id="{C603DCB0-B289-4744-9997-9E676885BBC0}"/>
              </a:ext>
            </a:extLst>
          </p:cNvPr>
          <p:cNvPicPr>
            <a:picLocks noChangeAspect="1"/>
          </p:cNvPicPr>
          <p:nvPr/>
        </p:nvPicPr>
        <p:blipFill>
          <a:blip r:embed="rId4"/>
          <a:stretch>
            <a:fillRect/>
          </a:stretch>
        </p:blipFill>
        <p:spPr>
          <a:xfrm>
            <a:off x="1209674" y="3662039"/>
            <a:ext cx="4124325" cy="2423657"/>
          </a:xfrm>
          <a:prstGeom prst="rect">
            <a:avLst/>
          </a:prstGeom>
        </p:spPr>
      </p:pic>
    </p:spTree>
    <p:extLst>
      <p:ext uri="{BB962C8B-B14F-4D97-AF65-F5344CB8AC3E}">
        <p14:creationId xmlns:p14="http://schemas.microsoft.com/office/powerpoint/2010/main" val="768369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Imagen 92" descr="Logotipo, nombre de la empresa&#10;&#10;Descripción generada automáticamente">
            <a:extLst>
              <a:ext uri="{FF2B5EF4-FFF2-40B4-BE49-F238E27FC236}">
                <a16:creationId xmlns:a16="http://schemas.microsoft.com/office/drawing/2014/main" id="{7BFB7057-F3B3-F1A1-3A68-57A4DA364B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9338" y="2052832"/>
            <a:ext cx="2329801" cy="1008545"/>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3E92FDF5-10FC-8A0D-A0E1-11A99973B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2166" y="486589"/>
            <a:ext cx="1889834" cy="1110450"/>
          </a:xfrm>
          <a:prstGeom prst="rect">
            <a:avLst/>
          </a:prstGeom>
        </p:spPr>
      </p:pic>
      <p:pic>
        <p:nvPicPr>
          <p:cNvPr id="3" name="Imagen 2">
            <a:extLst>
              <a:ext uri="{FF2B5EF4-FFF2-40B4-BE49-F238E27FC236}">
                <a16:creationId xmlns:a16="http://schemas.microsoft.com/office/drawing/2014/main" id="{88D0519D-CED9-B6AF-F1DE-D8E7BC6F999E}"/>
              </a:ext>
            </a:extLst>
          </p:cNvPr>
          <p:cNvPicPr>
            <a:picLocks noChangeAspect="1"/>
          </p:cNvPicPr>
          <p:nvPr/>
        </p:nvPicPr>
        <p:blipFill>
          <a:blip r:embed="rId4"/>
          <a:stretch>
            <a:fillRect/>
          </a:stretch>
        </p:blipFill>
        <p:spPr>
          <a:xfrm>
            <a:off x="0" y="0"/>
            <a:ext cx="10302166" cy="6858000"/>
          </a:xfrm>
          <a:prstGeom prst="rect">
            <a:avLst/>
          </a:prstGeom>
        </p:spPr>
      </p:pic>
    </p:spTree>
    <p:extLst>
      <p:ext uri="{BB962C8B-B14F-4D97-AF65-F5344CB8AC3E}">
        <p14:creationId xmlns:p14="http://schemas.microsoft.com/office/powerpoint/2010/main" val="3090787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10;&#10;Descripción generada automáticamente">
            <a:extLst>
              <a:ext uri="{FF2B5EF4-FFF2-40B4-BE49-F238E27FC236}">
                <a16:creationId xmlns:a16="http://schemas.microsoft.com/office/drawing/2014/main" id="{93712680-2006-F721-1E8E-52A332E12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6" y="0"/>
            <a:ext cx="12149667" cy="6858000"/>
          </a:xfrm>
          <a:prstGeom prst="rect">
            <a:avLst/>
          </a:prstGeom>
        </p:spPr>
      </p:pic>
    </p:spTree>
    <p:extLst>
      <p:ext uri="{BB962C8B-B14F-4D97-AF65-F5344CB8AC3E}">
        <p14:creationId xmlns:p14="http://schemas.microsoft.com/office/powerpoint/2010/main" val="4292709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ja de eucalipto psd fondo de mármol blanco">
            <a:extLst>
              <a:ext uri="{FF2B5EF4-FFF2-40B4-BE49-F238E27FC236}">
                <a16:creationId xmlns:a16="http://schemas.microsoft.com/office/drawing/2014/main" id="{92C16D9F-12F9-CAFA-834B-7AEC2AE86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81"/>
            <a:ext cx="12230100" cy="6875299"/>
          </a:xfrm>
          <a:prstGeom prst="rect">
            <a:avLst/>
          </a:prstGeom>
          <a:noFill/>
          <a:extLst>
            <a:ext uri="{909E8E84-426E-40DD-AFC4-6F175D3DCCD1}">
              <a14:hiddenFill xmlns:a14="http://schemas.microsoft.com/office/drawing/2010/main">
                <a:solidFill>
                  <a:srgbClr val="FFFFFF"/>
                </a:solidFill>
              </a14:hiddenFill>
            </a:ext>
          </a:extLst>
        </p:spPr>
      </p:pic>
      <p:pic>
        <p:nvPicPr>
          <p:cNvPr id="93" name="Imagen 92" descr="Logotipo, nombre de la empresa&#10;&#10;Descripción generada automáticamente">
            <a:extLst>
              <a:ext uri="{FF2B5EF4-FFF2-40B4-BE49-F238E27FC236}">
                <a16:creationId xmlns:a16="http://schemas.microsoft.com/office/drawing/2014/main" id="{7BFB7057-F3B3-F1A1-3A68-57A4DA364B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8437" y="-21169"/>
            <a:ext cx="2329801" cy="1008545"/>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3E92FDF5-10FC-8A0D-A0E1-11A99973B0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595" y="-45995"/>
            <a:ext cx="1889834" cy="1110450"/>
          </a:xfrm>
          <a:prstGeom prst="rect">
            <a:avLst/>
          </a:prstGeom>
        </p:spPr>
      </p:pic>
      <p:sp>
        <p:nvSpPr>
          <p:cNvPr id="22" name="CuadroTexto 21">
            <a:extLst>
              <a:ext uri="{FF2B5EF4-FFF2-40B4-BE49-F238E27FC236}">
                <a16:creationId xmlns:a16="http://schemas.microsoft.com/office/drawing/2014/main" id="{841B1359-92E4-42B9-483E-3450FA61DFFC}"/>
              </a:ext>
            </a:extLst>
          </p:cNvPr>
          <p:cNvSpPr txBox="1"/>
          <p:nvPr/>
        </p:nvSpPr>
        <p:spPr>
          <a:xfrm>
            <a:off x="4037368" y="2483138"/>
            <a:ext cx="7792682" cy="1569660"/>
          </a:xfrm>
          <a:prstGeom prst="rect">
            <a:avLst/>
          </a:prstGeom>
          <a:noFill/>
        </p:spPr>
        <p:txBody>
          <a:bodyPr wrap="square" rtlCol="0">
            <a:spAutoFit/>
          </a:bodyPr>
          <a:lstStyle/>
          <a:p>
            <a:pPr algn="ctr"/>
            <a:r>
              <a:rPr lang="es-ES" sz="3200" dirty="0">
                <a:solidFill>
                  <a:schemeClr val="tx1">
                    <a:lumMod val="85000"/>
                    <a:lumOff val="15000"/>
                  </a:schemeClr>
                </a:solidFill>
              </a:rPr>
              <a:t>NO HACER LO </a:t>
            </a:r>
            <a:r>
              <a:rPr lang="es-ES" sz="3200" dirty="0">
                <a:solidFill>
                  <a:srgbClr val="FF0000"/>
                </a:solidFill>
              </a:rPr>
              <a:t>INCORRECTO</a:t>
            </a:r>
            <a:r>
              <a:rPr lang="es-ES" sz="3200" dirty="0">
                <a:solidFill>
                  <a:schemeClr val="tx1">
                    <a:lumMod val="85000"/>
                    <a:lumOff val="15000"/>
                  </a:schemeClr>
                </a:solidFill>
              </a:rPr>
              <a:t> AUNQUE TODO EL MUNDO LO HAGA Y HACER LO </a:t>
            </a:r>
            <a:r>
              <a:rPr lang="es-ES" sz="3200" dirty="0">
                <a:solidFill>
                  <a:srgbClr val="25A18F"/>
                </a:solidFill>
              </a:rPr>
              <a:t>CORRECTO</a:t>
            </a:r>
            <a:r>
              <a:rPr lang="es-ES" sz="3200" dirty="0">
                <a:solidFill>
                  <a:schemeClr val="tx1">
                    <a:lumMod val="85000"/>
                    <a:lumOff val="15000"/>
                  </a:schemeClr>
                </a:solidFill>
              </a:rPr>
              <a:t> AUNQUE NADIE LO HAGA</a:t>
            </a:r>
            <a:endParaRPr lang="es-CO" sz="3200" dirty="0">
              <a:solidFill>
                <a:schemeClr val="tx1">
                  <a:lumMod val="85000"/>
                  <a:lumOff val="15000"/>
                </a:schemeClr>
              </a:solidFill>
            </a:endParaRPr>
          </a:p>
        </p:txBody>
      </p:sp>
      <p:sp>
        <p:nvSpPr>
          <p:cNvPr id="2" name="Rectángulo 1">
            <a:extLst>
              <a:ext uri="{FF2B5EF4-FFF2-40B4-BE49-F238E27FC236}">
                <a16:creationId xmlns:a16="http://schemas.microsoft.com/office/drawing/2014/main" id="{1F9E095D-3CAF-4958-9C26-760E2072AA57}"/>
              </a:ext>
            </a:extLst>
          </p:cNvPr>
          <p:cNvSpPr/>
          <p:nvPr/>
        </p:nvSpPr>
        <p:spPr>
          <a:xfrm>
            <a:off x="9338012" y="4867016"/>
            <a:ext cx="1677165" cy="461665"/>
          </a:xfrm>
          <a:prstGeom prst="rect">
            <a:avLst/>
          </a:prstGeom>
        </p:spPr>
        <p:txBody>
          <a:bodyPr wrap="square">
            <a:spAutoFit/>
          </a:bodyPr>
          <a:lstStyle/>
          <a:p>
            <a:r>
              <a:rPr lang="es-ES" sz="2400" i="1" dirty="0"/>
              <a:t>San Agustín</a:t>
            </a:r>
            <a:endParaRPr lang="es-CO" sz="2400" i="1" dirty="0">
              <a:solidFill>
                <a:schemeClr val="tx1">
                  <a:lumMod val="85000"/>
                  <a:lumOff val="15000"/>
                </a:schemeClr>
              </a:solidFill>
            </a:endParaRPr>
          </a:p>
        </p:txBody>
      </p:sp>
    </p:spTree>
    <p:extLst>
      <p:ext uri="{BB962C8B-B14F-4D97-AF65-F5344CB8AC3E}">
        <p14:creationId xmlns:p14="http://schemas.microsoft.com/office/powerpoint/2010/main" val="1648737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F312F16-CA3C-1AC2-E4D8-FFFD3AC3597A}"/>
              </a:ext>
            </a:extLst>
          </p:cNvPr>
          <p:cNvGrpSpPr/>
          <p:nvPr/>
        </p:nvGrpSpPr>
        <p:grpSpPr>
          <a:xfrm>
            <a:off x="-56606" y="-28310"/>
            <a:ext cx="12272114" cy="6869638"/>
            <a:chOff x="-50622" y="-11638"/>
            <a:chExt cx="12272114" cy="6869638"/>
          </a:xfrm>
        </p:grpSpPr>
        <p:pic>
          <p:nvPicPr>
            <p:cNvPr id="6" name="Imagen 5" descr="Una persona parado al lado de una cama&#10;&#10;Descripción generada automáticamente con confianza media">
              <a:extLst>
                <a:ext uri="{FF2B5EF4-FFF2-40B4-BE49-F238E27FC236}">
                  <a16:creationId xmlns:a16="http://schemas.microsoft.com/office/drawing/2014/main" id="{462992CE-496B-E539-8FD6-651A8421BC17}"/>
                </a:ext>
              </a:extLst>
            </p:cNvPr>
            <p:cNvPicPr>
              <a:picLocks noChangeAspect="1"/>
            </p:cNvPicPr>
            <p:nvPr/>
          </p:nvPicPr>
          <p:blipFill rotWithShape="1">
            <a:blip r:embed="rId2">
              <a:extLst>
                <a:ext uri="{28A0092B-C50C-407E-A947-70E740481C1C}">
                  <a14:useLocalDpi xmlns:a14="http://schemas.microsoft.com/office/drawing/2010/main" val="0"/>
                </a:ext>
              </a:extLst>
            </a:blip>
            <a:srcRect l="96111" b="11219"/>
            <a:stretch/>
          </p:blipFill>
          <p:spPr>
            <a:xfrm>
              <a:off x="10206087" y="-11638"/>
              <a:ext cx="2015405" cy="6869638"/>
            </a:xfrm>
            <a:prstGeom prst="rect">
              <a:avLst/>
            </a:prstGeom>
          </p:spPr>
        </p:pic>
        <p:pic>
          <p:nvPicPr>
            <p:cNvPr id="3" name="Imagen 2" descr="Una persona parado al lado de una cama&#10;&#10;Descripción generada automáticamente con confianza media">
              <a:extLst>
                <a:ext uri="{FF2B5EF4-FFF2-40B4-BE49-F238E27FC236}">
                  <a16:creationId xmlns:a16="http://schemas.microsoft.com/office/drawing/2014/main" id="{B5DC7F86-8367-E93E-1BF1-27E062D25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2" y="0"/>
              <a:ext cx="10286200" cy="6858000"/>
            </a:xfrm>
            <a:prstGeom prst="rect">
              <a:avLst/>
            </a:prstGeom>
          </p:spPr>
        </p:pic>
      </p:grpSp>
      <p:sp>
        <p:nvSpPr>
          <p:cNvPr id="95" name="Rectángulo 94">
            <a:extLst>
              <a:ext uri="{FF2B5EF4-FFF2-40B4-BE49-F238E27FC236}">
                <a16:creationId xmlns:a16="http://schemas.microsoft.com/office/drawing/2014/main" id="{F732B345-0047-6AA5-801D-EE4A6C79FF00}"/>
              </a:ext>
            </a:extLst>
          </p:cNvPr>
          <p:cNvSpPr/>
          <p:nvPr/>
        </p:nvSpPr>
        <p:spPr>
          <a:xfrm>
            <a:off x="0" y="6590431"/>
            <a:ext cx="12192000" cy="26756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BB1F8747-15B6-E58C-588D-D95225273225}"/>
              </a:ext>
            </a:extLst>
          </p:cNvPr>
          <p:cNvSpPr/>
          <p:nvPr/>
        </p:nvSpPr>
        <p:spPr>
          <a:xfrm>
            <a:off x="-56606" y="-33344"/>
            <a:ext cx="12305211" cy="6891344"/>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id="{83393CC4-D02B-C2FC-486F-843E605DEC36}"/>
              </a:ext>
            </a:extLst>
          </p:cNvPr>
          <p:cNvSpPr/>
          <p:nvPr/>
        </p:nvSpPr>
        <p:spPr>
          <a:xfrm>
            <a:off x="3160650" y="434574"/>
            <a:ext cx="6028331" cy="103632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a:extLst>
              <a:ext uri="{FF2B5EF4-FFF2-40B4-BE49-F238E27FC236}">
                <a16:creationId xmlns:a16="http://schemas.microsoft.com/office/drawing/2014/main" id="{CC4F1AF5-4F28-4C2D-D0CC-E5CFD6D29556}"/>
              </a:ext>
            </a:extLst>
          </p:cNvPr>
          <p:cNvSpPr txBox="1"/>
          <p:nvPr/>
        </p:nvSpPr>
        <p:spPr>
          <a:xfrm>
            <a:off x="3264057" y="691124"/>
            <a:ext cx="6112738" cy="523220"/>
          </a:xfrm>
          <a:prstGeom prst="rect">
            <a:avLst/>
          </a:prstGeom>
          <a:noFill/>
        </p:spPr>
        <p:txBody>
          <a:bodyPr wrap="square" rtlCol="0">
            <a:spAutoFit/>
          </a:bodyPr>
          <a:lstStyle/>
          <a:p>
            <a:r>
              <a:rPr lang="es-ES" sz="2800" b="1" dirty="0">
                <a:solidFill>
                  <a:schemeClr val="accent5">
                    <a:lumMod val="50000"/>
                  </a:schemeClr>
                </a:solidFill>
              </a:rPr>
              <a:t>¿QUÉ ES CULTURA ORGANIZACIONAL?</a:t>
            </a:r>
          </a:p>
        </p:txBody>
      </p:sp>
      <p:pic>
        <p:nvPicPr>
          <p:cNvPr id="20" name="Imagen 19" descr="Logotipo, nombre de la empresa&#10;&#10;Descripción generada automáticamente">
            <a:extLst>
              <a:ext uri="{FF2B5EF4-FFF2-40B4-BE49-F238E27FC236}">
                <a16:creationId xmlns:a16="http://schemas.microsoft.com/office/drawing/2014/main" id="{F83186B1-DE42-454A-583B-3840C4AD24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791" y="5581886"/>
            <a:ext cx="2329801" cy="1008545"/>
          </a:xfrm>
          <a:prstGeom prst="rect">
            <a:avLst/>
          </a:prstGeom>
        </p:spPr>
      </p:pic>
      <p:pic>
        <p:nvPicPr>
          <p:cNvPr id="21" name="Imagen 20" descr="Logotipo, nombre de la empresa&#10;&#10;Descripción generada automáticamente">
            <a:extLst>
              <a:ext uri="{FF2B5EF4-FFF2-40B4-BE49-F238E27FC236}">
                <a16:creationId xmlns:a16="http://schemas.microsoft.com/office/drawing/2014/main" id="{573C4848-B7E6-D671-8F95-DBBC2C5812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88" y="5479981"/>
            <a:ext cx="1889834" cy="1110450"/>
          </a:xfrm>
          <a:prstGeom prst="rect">
            <a:avLst/>
          </a:prstGeom>
        </p:spPr>
      </p:pic>
      <p:sp>
        <p:nvSpPr>
          <p:cNvPr id="23" name="Rectángulo: esquinas redondeadas 22">
            <a:extLst>
              <a:ext uri="{FF2B5EF4-FFF2-40B4-BE49-F238E27FC236}">
                <a16:creationId xmlns:a16="http://schemas.microsoft.com/office/drawing/2014/main" id="{7A62E20B-EF12-C866-0355-3FF421B07800}"/>
              </a:ext>
            </a:extLst>
          </p:cNvPr>
          <p:cNvSpPr/>
          <p:nvPr/>
        </p:nvSpPr>
        <p:spPr>
          <a:xfrm>
            <a:off x="3692434" y="1933438"/>
            <a:ext cx="7611291" cy="2063796"/>
          </a:xfrm>
          <a:prstGeom prst="roundRect">
            <a:avLst/>
          </a:prstGeom>
          <a:solidFill>
            <a:srgbClr val="F2F2F2">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CuadroTexto 23">
            <a:extLst>
              <a:ext uri="{FF2B5EF4-FFF2-40B4-BE49-F238E27FC236}">
                <a16:creationId xmlns:a16="http://schemas.microsoft.com/office/drawing/2014/main" id="{8181EAEE-926D-300E-EE80-AF175C1CBCAF}"/>
              </a:ext>
            </a:extLst>
          </p:cNvPr>
          <p:cNvSpPr txBox="1"/>
          <p:nvPr/>
        </p:nvSpPr>
        <p:spPr>
          <a:xfrm>
            <a:off x="3794592" y="2549837"/>
            <a:ext cx="7509134" cy="830997"/>
          </a:xfrm>
          <a:prstGeom prst="rect">
            <a:avLst/>
          </a:prstGeom>
          <a:noFill/>
        </p:spPr>
        <p:txBody>
          <a:bodyPr wrap="square" rtlCol="0">
            <a:spAutoFit/>
          </a:bodyPr>
          <a:lstStyle/>
          <a:p>
            <a:r>
              <a:rPr lang="es-ES" sz="2400" dirty="0"/>
              <a:t>Conjunto de </a:t>
            </a:r>
            <a:r>
              <a:rPr lang="es-ES" sz="2400" b="1" dirty="0">
                <a:solidFill>
                  <a:schemeClr val="accent2">
                    <a:lumMod val="75000"/>
                  </a:schemeClr>
                </a:solidFill>
              </a:rPr>
              <a:t>COMPORTAMIENTOS </a:t>
            </a:r>
            <a:r>
              <a:rPr lang="es-ES" sz="2400" dirty="0">
                <a:solidFill>
                  <a:schemeClr val="tx1">
                    <a:lumMod val="85000"/>
                    <a:lumOff val="15000"/>
                  </a:schemeClr>
                </a:solidFill>
              </a:rPr>
              <a:t>propios que identifican a los colaboradores de la Clínica El Rosario.</a:t>
            </a:r>
            <a:endParaRPr lang="es-CO" sz="2400" dirty="0">
              <a:solidFill>
                <a:schemeClr val="tx1">
                  <a:lumMod val="85000"/>
                  <a:lumOff val="15000"/>
                </a:schemeClr>
              </a:solidFill>
            </a:endParaRPr>
          </a:p>
        </p:txBody>
      </p:sp>
    </p:spTree>
    <p:extLst>
      <p:ext uri="{BB962C8B-B14F-4D97-AF65-F5344CB8AC3E}">
        <p14:creationId xmlns:p14="http://schemas.microsoft.com/office/powerpoint/2010/main" val="677179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Imagen 92" descr="Logotipo, nombre de la empresa&#10;&#10;Descripción generada automáticamente">
            <a:extLst>
              <a:ext uri="{FF2B5EF4-FFF2-40B4-BE49-F238E27FC236}">
                <a16:creationId xmlns:a16="http://schemas.microsoft.com/office/drawing/2014/main" id="{7BFB7057-F3B3-F1A1-3A68-57A4DA364B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437" y="4957"/>
            <a:ext cx="2329801" cy="1008545"/>
          </a:xfrm>
          <a:prstGeom prst="rect">
            <a:avLst/>
          </a:prstGeom>
        </p:spPr>
      </p:pic>
      <p:pic>
        <p:nvPicPr>
          <p:cNvPr id="94" name="Imagen 93" descr="Logotipo, nombre de la empresa&#10;&#10;Descripción generada automáticamente">
            <a:extLst>
              <a:ext uri="{FF2B5EF4-FFF2-40B4-BE49-F238E27FC236}">
                <a16:creationId xmlns:a16="http://schemas.microsoft.com/office/drawing/2014/main" id="{3E92FDF5-10FC-8A0D-A0E1-11A99973B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6595" y="-45995"/>
            <a:ext cx="1889834" cy="1110450"/>
          </a:xfrm>
          <a:prstGeom prst="rect">
            <a:avLst/>
          </a:prstGeom>
        </p:spPr>
      </p:pic>
      <p:sp>
        <p:nvSpPr>
          <p:cNvPr id="95" name="Rectángulo 94">
            <a:extLst>
              <a:ext uri="{FF2B5EF4-FFF2-40B4-BE49-F238E27FC236}">
                <a16:creationId xmlns:a16="http://schemas.microsoft.com/office/drawing/2014/main" id="{F732B345-0047-6AA5-801D-EE4A6C79FF00}"/>
              </a:ext>
            </a:extLst>
          </p:cNvPr>
          <p:cNvSpPr/>
          <p:nvPr/>
        </p:nvSpPr>
        <p:spPr>
          <a:xfrm>
            <a:off x="0" y="6590431"/>
            <a:ext cx="12192000" cy="26756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a16="http://schemas.microsoft.com/office/drawing/2014/main" id="{2483C99A-0BC9-EE85-C2F6-4B0943FD63FB}"/>
              </a:ext>
            </a:extLst>
          </p:cNvPr>
          <p:cNvSpPr txBox="1"/>
          <p:nvPr/>
        </p:nvSpPr>
        <p:spPr>
          <a:xfrm>
            <a:off x="408311" y="474893"/>
            <a:ext cx="5529265" cy="1077218"/>
          </a:xfrm>
          <a:prstGeom prst="rect">
            <a:avLst/>
          </a:prstGeom>
          <a:noFill/>
        </p:spPr>
        <p:txBody>
          <a:bodyPr wrap="square" rtlCol="0">
            <a:spAutoFit/>
          </a:bodyPr>
          <a:lstStyle/>
          <a:p>
            <a:pPr algn="ctr"/>
            <a:r>
              <a:rPr lang="es-ES" sz="3200" b="1" dirty="0">
                <a:solidFill>
                  <a:schemeClr val="accent5">
                    <a:lumMod val="50000"/>
                  </a:schemeClr>
                </a:solidFill>
              </a:rPr>
              <a:t>¿La Clínica El Rosario Cuenta con un diagnóstico de Cultura?</a:t>
            </a:r>
          </a:p>
        </p:txBody>
      </p:sp>
      <p:sp>
        <p:nvSpPr>
          <p:cNvPr id="12" name="CuadroTexto 11">
            <a:extLst>
              <a:ext uri="{FF2B5EF4-FFF2-40B4-BE49-F238E27FC236}">
                <a16:creationId xmlns:a16="http://schemas.microsoft.com/office/drawing/2014/main" id="{51ACBB38-6E9D-2528-C49E-23EF7FD09DA9}"/>
              </a:ext>
            </a:extLst>
          </p:cNvPr>
          <p:cNvSpPr txBox="1"/>
          <p:nvPr/>
        </p:nvSpPr>
        <p:spPr>
          <a:xfrm>
            <a:off x="316850" y="1830839"/>
            <a:ext cx="5529265" cy="2308324"/>
          </a:xfrm>
          <a:prstGeom prst="rect">
            <a:avLst/>
          </a:prstGeom>
          <a:noFill/>
        </p:spPr>
        <p:txBody>
          <a:bodyPr wrap="square" rtlCol="0">
            <a:spAutoFit/>
          </a:bodyPr>
          <a:lstStyle/>
          <a:p>
            <a:pPr marL="342900" indent="-342900">
              <a:buFont typeface="Arial" panose="020B0604020202020204" pitchFamily="34" charset="0"/>
              <a:buChar char="•"/>
            </a:pPr>
            <a:r>
              <a:rPr lang="es-ES" sz="2400" dirty="0"/>
              <a:t>Si, La Clinica cuenta con un diagnóstico de Cultura organización</a:t>
            </a:r>
          </a:p>
          <a:p>
            <a:pPr marL="342900" indent="-342900">
              <a:buFont typeface="Arial" panose="020B0604020202020204" pitchFamily="34" charset="0"/>
              <a:buChar char="•"/>
            </a:pPr>
            <a:endParaRPr lang="es-ES" sz="2400" dirty="0"/>
          </a:p>
          <a:p>
            <a:pPr marL="342900" indent="-342900">
              <a:buFont typeface="Arial" panose="020B0604020202020204" pitchFamily="34" charset="0"/>
              <a:buChar char="•"/>
            </a:pPr>
            <a:r>
              <a:rPr lang="es-ES" sz="2400" dirty="0"/>
              <a:t>La encuesta se realizó entre el año 2023 y año 2024, donde participaron más de 1.000 colaboradores.</a:t>
            </a:r>
            <a:endParaRPr lang="es-CO" sz="2400" dirty="0">
              <a:solidFill>
                <a:schemeClr val="tx1">
                  <a:lumMod val="85000"/>
                  <a:lumOff val="15000"/>
                </a:schemeClr>
              </a:solidFill>
            </a:endParaRPr>
          </a:p>
        </p:txBody>
      </p:sp>
      <p:pic>
        <p:nvPicPr>
          <p:cNvPr id="2" name="Imagen 1">
            <a:extLst>
              <a:ext uri="{FF2B5EF4-FFF2-40B4-BE49-F238E27FC236}">
                <a16:creationId xmlns:a16="http://schemas.microsoft.com/office/drawing/2014/main" id="{DAC74836-505B-20F2-A855-F083FBE289A5}"/>
              </a:ext>
            </a:extLst>
          </p:cNvPr>
          <p:cNvPicPr>
            <a:picLocks noChangeAspect="1"/>
          </p:cNvPicPr>
          <p:nvPr/>
        </p:nvPicPr>
        <p:blipFill>
          <a:blip r:embed="rId4"/>
          <a:stretch>
            <a:fillRect/>
          </a:stretch>
        </p:blipFill>
        <p:spPr>
          <a:xfrm>
            <a:off x="210037" y="4417891"/>
            <a:ext cx="6135849" cy="1718928"/>
          </a:xfrm>
          <a:prstGeom prst="rect">
            <a:avLst/>
          </a:prstGeom>
        </p:spPr>
      </p:pic>
      <p:pic>
        <p:nvPicPr>
          <p:cNvPr id="6" name="Imagen 5" descr="Un hombre con un celular en la mano&#10;&#10;Descripción generada automáticamente con confianza media">
            <a:extLst>
              <a:ext uri="{FF2B5EF4-FFF2-40B4-BE49-F238E27FC236}">
                <a16:creationId xmlns:a16="http://schemas.microsoft.com/office/drawing/2014/main" id="{01ED2E0C-A639-B82A-BE0A-C25125610BEB}"/>
              </a:ext>
            </a:extLst>
          </p:cNvPr>
          <p:cNvPicPr>
            <a:picLocks noChangeAspect="1"/>
          </p:cNvPicPr>
          <p:nvPr/>
        </p:nvPicPr>
        <p:blipFill rotWithShape="1">
          <a:blip r:embed="rId5">
            <a:extLst>
              <a:ext uri="{28A0092B-C50C-407E-A947-70E740481C1C}">
                <a14:useLocalDpi xmlns:a14="http://schemas.microsoft.com/office/drawing/2010/main" val="0"/>
              </a:ext>
            </a:extLst>
          </a:blip>
          <a:srcRect l="8154" r="10277"/>
          <a:stretch/>
        </p:blipFill>
        <p:spPr>
          <a:xfrm>
            <a:off x="6574341" y="1380256"/>
            <a:ext cx="5617659" cy="4591050"/>
          </a:xfrm>
          <a:prstGeom prst="rect">
            <a:avLst/>
          </a:prstGeom>
        </p:spPr>
      </p:pic>
    </p:spTree>
    <p:extLst>
      <p:ext uri="{BB962C8B-B14F-4D97-AF65-F5344CB8AC3E}">
        <p14:creationId xmlns:p14="http://schemas.microsoft.com/office/powerpoint/2010/main" val="3890030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3">
            <a:extLst>
              <a:ext uri="{FF2B5EF4-FFF2-40B4-BE49-F238E27FC236}">
                <a16:creationId xmlns:a16="http://schemas.microsoft.com/office/drawing/2014/main" id="{F13DD7FC-D624-A460-B30A-2E79F262D947}"/>
              </a:ext>
            </a:extLst>
          </p:cNvPr>
          <p:cNvSpPr/>
          <p:nvPr/>
        </p:nvSpPr>
        <p:spPr>
          <a:xfrm>
            <a:off x="6327975" y="1679714"/>
            <a:ext cx="1775607" cy="2069360"/>
          </a:xfrm>
          <a:custGeom>
            <a:avLst/>
            <a:gdLst>
              <a:gd name="connsiteX0" fmla="*/ 218985 w 2011069"/>
              <a:gd name="connsiteY0" fmla="*/ 0 h 2343776"/>
              <a:gd name="connsiteX1" fmla="*/ 1792084 w 2011069"/>
              <a:gd name="connsiteY1" fmla="*/ 0 h 2343776"/>
              <a:gd name="connsiteX2" fmla="*/ 2011069 w 2011069"/>
              <a:gd name="connsiteY2" fmla="*/ 218985 h 2343776"/>
              <a:gd name="connsiteX3" fmla="*/ 2011069 w 2011069"/>
              <a:gd name="connsiteY3" fmla="*/ 2343770 h 2343776"/>
              <a:gd name="connsiteX4" fmla="*/ 2004110 w 2011069"/>
              <a:gd name="connsiteY4" fmla="*/ 2298173 h 2343776"/>
              <a:gd name="connsiteX5" fmla="*/ 1005535 w 2011069"/>
              <a:gd name="connsiteY5" fmla="*/ 1484312 h 2343776"/>
              <a:gd name="connsiteX6" fmla="*/ 6960 w 2011069"/>
              <a:gd name="connsiteY6" fmla="*/ 2298173 h 2343776"/>
              <a:gd name="connsiteX7" fmla="*/ 0 w 2011069"/>
              <a:gd name="connsiteY7" fmla="*/ 2343776 h 2343776"/>
              <a:gd name="connsiteX8" fmla="*/ 0 w 2011069"/>
              <a:gd name="connsiteY8" fmla="*/ 218985 h 2343776"/>
              <a:gd name="connsiteX9" fmla="*/ 218985 w 2011069"/>
              <a:gd name="connsiteY9" fmla="*/ 0 h 234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6">
                <a:moveTo>
                  <a:pt x="218985" y="0"/>
                </a:moveTo>
                <a:lnTo>
                  <a:pt x="1792084" y="0"/>
                </a:lnTo>
                <a:cubicBezTo>
                  <a:pt x="1913026" y="0"/>
                  <a:pt x="2011069" y="98043"/>
                  <a:pt x="2011069" y="218985"/>
                </a:cubicBezTo>
                <a:lnTo>
                  <a:pt x="2011069" y="2343770"/>
                </a:lnTo>
                <a:lnTo>
                  <a:pt x="2004110" y="2298173"/>
                </a:lnTo>
                <a:cubicBezTo>
                  <a:pt x="1909065" y="1833704"/>
                  <a:pt x="1498102" y="1484312"/>
                  <a:pt x="1005535" y="1484312"/>
                </a:cubicBezTo>
                <a:cubicBezTo>
                  <a:pt x="512968" y="1484312"/>
                  <a:pt x="102005" y="1833704"/>
                  <a:pt x="6960" y="2298173"/>
                </a:cubicBezTo>
                <a:lnTo>
                  <a:pt x="0" y="2343776"/>
                </a:lnTo>
                <a:lnTo>
                  <a:pt x="0" y="218985"/>
                </a:lnTo>
                <a:cubicBezTo>
                  <a:pt x="0" y="98043"/>
                  <a:pt x="98043" y="0"/>
                  <a:pt x="218985" y="0"/>
                </a:cubicBezTo>
                <a:close/>
              </a:path>
            </a:pathLst>
          </a:custGeom>
          <a:gradFill>
            <a:gsLst>
              <a:gs pos="0">
                <a:srgbClr val="009DD9">
                  <a:lumMod val="75000"/>
                </a:srgbClr>
              </a:gs>
              <a:gs pos="95000">
                <a:srgbClr val="009DD9"/>
              </a:gs>
            </a:gsLst>
            <a:lin ang="5400000" scaled="1"/>
          </a:gra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10" name="Freeform: Shape 12">
            <a:extLst>
              <a:ext uri="{FF2B5EF4-FFF2-40B4-BE49-F238E27FC236}">
                <a16:creationId xmlns:a16="http://schemas.microsoft.com/office/drawing/2014/main" id="{8B4030B7-7415-7EC9-5DF6-EAFFBCE2B88D}"/>
              </a:ext>
            </a:extLst>
          </p:cNvPr>
          <p:cNvSpPr/>
          <p:nvPr/>
        </p:nvSpPr>
        <p:spPr>
          <a:xfrm>
            <a:off x="2343608" y="1679714"/>
            <a:ext cx="1775607" cy="2069360"/>
          </a:xfrm>
          <a:custGeom>
            <a:avLst/>
            <a:gdLst>
              <a:gd name="connsiteX0" fmla="*/ 218985 w 2011069"/>
              <a:gd name="connsiteY0" fmla="*/ 0 h 2343776"/>
              <a:gd name="connsiteX1" fmla="*/ 1792084 w 2011069"/>
              <a:gd name="connsiteY1" fmla="*/ 0 h 2343776"/>
              <a:gd name="connsiteX2" fmla="*/ 2011069 w 2011069"/>
              <a:gd name="connsiteY2" fmla="*/ 218985 h 2343776"/>
              <a:gd name="connsiteX3" fmla="*/ 2011069 w 2011069"/>
              <a:gd name="connsiteY3" fmla="*/ 2343770 h 2343776"/>
              <a:gd name="connsiteX4" fmla="*/ 2004110 w 2011069"/>
              <a:gd name="connsiteY4" fmla="*/ 2298173 h 2343776"/>
              <a:gd name="connsiteX5" fmla="*/ 1005535 w 2011069"/>
              <a:gd name="connsiteY5" fmla="*/ 1484312 h 2343776"/>
              <a:gd name="connsiteX6" fmla="*/ 6960 w 2011069"/>
              <a:gd name="connsiteY6" fmla="*/ 2298173 h 2343776"/>
              <a:gd name="connsiteX7" fmla="*/ 0 w 2011069"/>
              <a:gd name="connsiteY7" fmla="*/ 2343776 h 2343776"/>
              <a:gd name="connsiteX8" fmla="*/ 0 w 2011069"/>
              <a:gd name="connsiteY8" fmla="*/ 218985 h 2343776"/>
              <a:gd name="connsiteX9" fmla="*/ 218985 w 2011069"/>
              <a:gd name="connsiteY9" fmla="*/ 0 h 234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6">
                <a:moveTo>
                  <a:pt x="218985" y="0"/>
                </a:moveTo>
                <a:lnTo>
                  <a:pt x="1792084" y="0"/>
                </a:lnTo>
                <a:cubicBezTo>
                  <a:pt x="1913026" y="0"/>
                  <a:pt x="2011069" y="98043"/>
                  <a:pt x="2011069" y="218985"/>
                </a:cubicBezTo>
                <a:lnTo>
                  <a:pt x="2011069" y="2343770"/>
                </a:lnTo>
                <a:lnTo>
                  <a:pt x="2004110" y="2298173"/>
                </a:lnTo>
                <a:cubicBezTo>
                  <a:pt x="1909065" y="1833704"/>
                  <a:pt x="1498102" y="1484312"/>
                  <a:pt x="1005535" y="1484312"/>
                </a:cubicBezTo>
                <a:cubicBezTo>
                  <a:pt x="512968" y="1484312"/>
                  <a:pt x="102005" y="1833704"/>
                  <a:pt x="6960" y="2298173"/>
                </a:cubicBezTo>
                <a:lnTo>
                  <a:pt x="0" y="2343776"/>
                </a:lnTo>
                <a:lnTo>
                  <a:pt x="0" y="218985"/>
                </a:lnTo>
                <a:cubicBezTo>
                  <a:pt x="0" y="98043"/>
                  <a:pt x="98043" y="0"/>
                  <a:pt x="218985" y="0"/>
                </a:cubicBezTo>
                <a:close/>
              </a:path>
            </a:pathLst>
          </a:custGeom>
          <a:gradFill>
            <a:gsLst>
              <a:gs pos="0">
                <a:srgbClr val="009DD9">
                  <a:lumMod val="75000"/>
                </a:srgbClr>
              </a:gs>
              <a:gs pos="95000">
                <a:srgbClr val="009DD9"/>
              </a:gs>
            </a:gsLst>
            <a:lin ang="5400000" scaled="1"/>
          </a:gra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18" name="Freeform: Shape 22">
            <a:extLst>
              <a:ext uri="{FF2B5EF4-FFF2-40B4-BE49-F238E27FC236}">
                <a16:creationId xmlns:a16="http://schemas.microsoft.com/office/drawing/2014/main" id="{D32716A4-EF1B-A66F-F130-B6FDF662D3E3}"/>
              </a:ext>
            </a:extLst>
          </p:cNvPr>
          <p:cNvSpPr/>
          <p:nvPr/>
        </p:nvSpPr>
        <p:spPr>
          <a:xfrm>
            <a:off x="8354664" y="4085040"/>
            <a:ext cx="1775607" cy="2069358"/>
          </a:xfrm>
          <a:custGeom>
            <a:avLst/>
            <a:gdLst>
              <a:gd name="connsiteX0" fmla="*/ 0 w 2011069"/>
              <a:gd name="connsiteY0" fmla="*/ 0 h 2343774"/>
              <a:gd name="connsiteX1" fmla="*/ 6960 w 2011069"/>
              <a:gd name="connsiteY1" fmla="*/ 45603 h 2343774"/>
              <a:gd name="connsiteX2" fmla="*/ 1005535 w 2011069"/>
              <a:gd name="connsiteY2" fmla="*/ 859464 h 2343774"/>
              <a:gd name="connsiteX3" fmla="*/ 2004110 w 2011069"/>
              <a:gd name="connsiteY3" fmla="*/ 45603 h 2343774"/>
              <a:gd name="connsiteX4" fmla="*/ 2011069 w 2011069"/>
              <a:gd name="connsiteY4" fmla="*/ 6 h 2343774"/>
              <a:gd name="connsiteX5" fmla="*/ 2011069 w 2011069"/>
              <a:gd name="connsiteY5" fmla="*/ 2124789 h 2343774"/>
              <a:gd name="connsiteX6" fmla="*/ 1792084 w 2011069"/>
              <a:gd name="connsiteY6" fmla="*/ 2343774 h 2343774"/>
              <a:gd name="connsiteX7" fmla="*/ 218985 w 2011069"/>
              <a:gd name="connsiteY7" fmla="*/ 2343774 h 2343774"/>
              <a:gd name="connsiteX8" fmla="*/ 0 w 2011069"/>
              <a:gd name="connsiteY8" fmla="*/ 2124789 h 2343774"/>
              <a:gd name="connsiteX9" fmla="*/ 0 w 2011069"/>
              <a:gd name="connsiteY9" fmla="*/ 0 h 23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4">
                <a:moveTo>
                  <a:pt x="0" y="0"/>
                </a:moveTo>
                <a:lnTo>
                  <a:pt x="6960" y="45603"/>
                </a:lnTo>
                <a:cubicBezTo>
                  <a:pt x="102005" y="510073"/>
                  <a:pt x="512968" y="859464"/>
                  <a:pt x="1005535" y="859464"/>
                </a:cubicBezTo>
                <a:cubicBezTo>
                  <a:pt x="1498102" y="859464"/>
                  <a:pt x="1909065" y="510073"/>
                  <a:pt x="2004110" y="45603"/>
                </a:cubicBezTo>
                <a:lnTo>
                  <a:pt x="2011069" y="6"/>
                </a:lnTo>
                <a:lnTo>
                  <a:pt x="2011069" y="2124789"/>
                </a:lnTo>
                <a:cubicBezTo>
                  <a:pt x="2011069" y="2245731"/>
                  <a:pt x="1913026" y="2343774"/>
                  <a:pt x="1792084" y="2343774"/>
                </a:cubicBezTo>
                <a:lnTo>
                  <a:pt x="218985" y="2343774"/>
                </a:lnTo>
                <a:cubicBezTo>
                  <a:pt x="98043" y="2343774"/>
                  <a:pt x="0" y="2245731"/>
                  <a:pt x="0" y="2124789"/>
                </a:cubicBezTo>
                <a:lnTo>
                  <a:pt x="0" y="0"/>
                </a:lnTo>
                <a:close/>
              </a:path>
            </a:pathLst>
          </a:custGeom>
          <a:solidFill>
            <a:srgbClr val="0099D3"/>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26" name="Freeform: Shape 29">
            <a:extLst>
              <a:ext uri="{FF2B5EF4-FFF2-40B4-BE49-F238E27FC236}">
                <a16:creationId xmlns:a16="http://schemas.microsoft.com/office/drawing/2014/main" id="{217408F0-A6A7-437C-7362-2205EB89C395}"/>
              </a:ext>
            </a:extLst>
          </p:cNvPr>
          <p:cNvSpPr/>
          <p:nvPr/>
        </p:nvSpPr>
        <p:spPr>
          <a:xfrm>
            <a:off x="303513" y="4079319"/>
            <a:ext cx="1775607" cy="2069358"/>
          </a:xfrm>
          <a:custGeom>
            <a:avLst/>
            <a:gdLst>
              <a:gd name="connsiteX0" fmla="*/ 0 w 2011069"/>
              <a:gd name="connsiteY0" fmla="*/ 0 h 2343774"/>
              <a:gd name="connsiteX1" fmla="*/ 6960 w 2011069"/>
              <a:gd name="connsiteY1" fmla="*/ 45603 h 2343774"/>
              <a:gd name="connsiteX2" fmla="*/ 1005535 w 2011069"/>
              <a:gd name="connsiteY2" fmla="*/ 859464 h 2343774"/>
              <a:gd name="connsiteX3" fmla="*/ 2004110 w 2011069"/>
              <a:gd name="connsiteY3" fmla="*/ 45603 h 2343774"/>
              <a:gd name="connsiteX4" fmla="*/ 2011069 w 2011069"/>
              <a:gd name="connsiteY4" fmla="*/ 6 h 2343774"/>
              <a:gd name="connsiteX5" fmla="*/ 2011069 w 2011069"/>
              <a:gd name="connsiteY5" fmla="*/ 2124789 h 2343774"/>
              <a:gd name="connsiteX6" fmla="*/ 1792084 w 2011069"/>
              <a:gd name="connsiteY6" fmla="*/ 2343774 h 2343774"/>
              <a:gd name="connsiteX7" fmla="*/ 218985 w 2011069"/>
              <a:gd name="connsiteY7" fmla="*/ 2343774 h 2343774"/>
              <a:gd name="connsiteX8" fmla="*/ 0 w 2011069"/>
              <a:gd name="connsiteY8" fmla="*/ 2124789 h 2343774"/>
              <a:gd name="connsiteX9" fmla="*/ 0 w 2011069"/>
              <a:gd name="connsiteY9" fmla="*/ 0 h 23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4">
                <a:moveTo>
                  <a:pt x="0" y="0"/>
                </a:moveTo>
                <a:lnTo>
                  <a:pt x="6960" y="45603"/>
                </a:lnTo>
                <a:cubicBezTo>
                  <a:pt x="102005" y="510073"/>
                  <a:pt x="512968" y="859464"/>
                  <a:pt x="1005535" y="859464"/>
                </a:cubicBezTo>
                <a:cubicBezTo>
                  <a:pt x="1498102" y="859464"/>
                  <a:pt x="1909065" y="510073"/>
                  <a:pt x="2004110" y="45603"/>
                </a:cubicBezTo>
                <a:lnTo>
                  <a:pt x="2011069" y="6"/>
                </a:lnTo>
                <a:lnTo>
                  <a:pt x="2011069" y="2124789"/>
                </a:lnTo>
                <a:cubicBezTo>
                  <a:pt x="2011069" y="2245731"/>
                  <a:pt x="1913026" y="2343774"/>
                  <a:pt x="1792084" y="2343774"/>
                </a:cubicBezTo>
                <a:lnTo>
                  <a:pt x="218985" y="2343774"/>
                </a:lnTo>
                <a:cubicBezTo>
                  <a:pt x="98043" y="2343774"/>
                  <a:pt x="0" y="2245731"/>
                  <a:pt x="0" y="2124789"/>
                </a:cubicBezTo>
                <a:lnTo>
                  <a:pt x="0" y="0"/>
                </a:lnTo>
                <a:close/>
              </a:path>
            </a:pathLst>
          </a:custGeom>
          <a:solidFill>
            <a:srgbClr val="1DAFE7"/>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34" name="Freeform: Shape 37">
            <a:extLst>
              <a:ext uri="{FF2B5EF4-FFF2-40B4-BE49-F238E27FC236}">
                <a16:creationId xmlns:a16="http://schemas.microsoft.com/office/drawing/2014/main" id="{D998873F-FB82-6CE0-31F3-956D1A31C9C1}"/>
              </a:ext>
            </a:extLst>
          </p:cNvPr>
          <p:cNvSpPr/>
          <p:nvPr/>
        </p:nvSpPr>
        <p:spPr>
          <a:xfrm>
            <a:off x="4295806" y="4079319"/>
            <a:ext cx="1775607" cy="2069358"/>
          </a:xfrm>
          <a:custGeom>
            <a:avLst/>
            <a:gdLst>
              <a:gd name="connsiteX0" fmla="*/ 0 w 2011069"/>
              <a:gd name="connsiteY0" fmla="*/ 0 h 2343774"/>
              <a:gd name="connsiteX1" fmla="*/ 6960 w 2011069"/>
              <a:gd name="connsiteY1" fmla="*/ 45603 h 2343774"/>
              <a:gd name="connsiteX2" fmla="*/ 1005535 w 2011069"/>
              <a:gd name="connsiteY2" fmla="*/ 859464 h 2343774"/>
              <a:gd name="connsiteX3" fmla="*/ 2004110 w 2011069"/>
              <a:gd name="connsiteY3" fmla="*/ 45603 h 2343774"/>
              <a:gd name="connsiteX4" fmla="*/ 2011069 w 2011069"/>
              <a:gd name="connsiteY4" fmla="*/ 6 h 2343774"/>
              <a:gd name="connsiteX5" fmla="*/ 2011069 w 2011069"/>
              <a:gd name="connsiteY5" fmla="*/ 2124789 h 2343774"/>
              <a:gd name="connsiteX6" fmla="*/ 1792084 w 2011069"/>
              <a:gd name="connsiteY6" fmla="*/ 2343774 h 2343774"/>
              <a:gd name="connsiteX7" fmla="*/ 218985 w 2011069"/>
              <a:gd name="connsiteY7" fmla="*/ 2343774 h 2343774"/>
              <a:gd name="connsiteX8" fmla="*/ 0 w 2011069"/>
              <a:gd name="connsiteY8" fmla="*/ 2124789 h 2343774"/>
              <a:gd name="connsiteX9" fmla="*/ 0 w 2011069"/>
              <a:gd name="connsiteY9" fmla="*/ 0 h 23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4">
                <a:moveTo>
                  <a:pt x="0" y="0"/>
                </a:moveTo>
                <a:lnTo>
                  <a:pt x="6960" y="45603"/>
                </a:lnTo>
                <a:cubicBezTo>
                  <a:pt x="102005" y="510073"/>
                  <a:pt x="512968" y="859464"/>
                  <a:pt x="1005535" y="859464"/>
                </a:cubicBezTo>
                <a:cubicBezTo>
                  <a:pt x="1498102" y="859464"/>
                  <a:pt x="1909065" y="510073"/>
                  <a:pt x="2004110" y="45603"/>
                </a:cubicBezTo>
                <a:lnTo>
                  <a:pt x="2011069" y="6"/>
                </a:lnTo>
                <a:lnTo>
                  <a:pt x="2011069" y="2124789"/>
                </a:lnTo>
                <a:cubicBezTo>
                  <a:pt x="2011069" y="2245731"/>
                  <a:pt x="1913026" y="2343774"/>
                  <a:pt x="1792084" y="2343774"/>
                </a:cubicBezTo>
                <a:lnTo>
                  <a:pt x="218985" y="2343774"/>
                </a:lnTo>
                <a:cubicBezTo>
                  <a:pt x="98043" y="2343774"/>
                  <a:pt x="0" y="2245731"/>
                  <a:pt x="0" y="2124789"/>
                </a:cubicBezTo>
                <a:lnTo>
                  <a:pt x="0" y="0"/>
                </a:lnTo>
                <a:close/>
              </a:path>
            </a:pathLst>
          </a:custGeom>
          <a:solidFill>
            <a:srgbClr val="007DAC"/>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sp>
        <p:nvSpPr>
          <p:cNvPr id="42" name="Freeform: Shape 12">
            <a:extLst>
              <a:ext uri="{FF2B5EF4-FFF2-40B4-BE49-F238E27FC236}">
                <a16:creationId xmlns:a16="http://schemas.microsoft.com/office/drawing/2014/main" id="{68CFDEA2-1DC7-E386-8E15-6C06D968F921}"/>
              </a:ext>
            </a:extLst>
          </p:cNvPr>
          <p:cNvSpPr/>
          <p:nvPr/>
        </p:nvSpPr>
        <p:spPr>
          <a:xfrm>
            <a:off x="10183664" y="1703335"/>
            <a:ext cx="1775607" cy="2069360"/>
          </a:xfrm>
          <a:custGeom>
            <a:avLst/>
            <a:gdLst>
              <a:gd name="connsiteX0" fmla="*/ 218985 w 2011069"/>
              <a:gd name="connsiteY0" fmla="*/ 0 h 2343776"/>
              <a:gd name="connsiteX1" fmla="*/ 1792084 w 2011069"/>
              <a:gd name="connsiteY1" fmla="*/ 0 h 2343776"/>
              <a:gd name="connsiteX2" fmla="*/ 2011069 w 2011069"/>
              <a:gd name="connsiteY2" fmla="*/ 218985 h 2343776"/>
              <a:gd name="connsiteX3" fmla="*/ 2011069 w 2011069"/>
              <a:gd name="connsiteY3" fmla="*/ 2343770 h 2343776"/>
              <a:gd name="connsiteX4" fmla="*/ 2004110 w 2011069"/>
              <a:gd name="connsiteY4" fmla="*/ 2298173 h 2343776"/>
              <a:gd name="connsiteX5" fmla="*/ 1005535 w 2011069"/>
              <a:gd name="connsiteY5" fmla="*/ 1484312 h 2343776"/>
              <a:gd name="connsiteX6" fmla="*/ 6960 w 2011069"/>
              <a:gd name="connsiteY6" fmla="*/ 2298173 h 2343776"/>
              <a:gd name="connsiteX7" fmla="*/ 0 w 2011069"/>
              <a:gd name="connsiteY7" fmla="*/ 2343776 h 2343776"/>
              <a:gd name="connsiteX8" fmla="*/ 0 w 2011069"/>
              <a:gd name="connsiteY8" fmla="*/ 218985 h 2343776"/>
              <a:gd name="connsiteX9" fmla="*/ 218985 w 2011069"/>
              <a:gd name="connsiteY9" fmla="*/ 0 h 234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1069" h="2343776">
                <a:moveTo>
                  <a:pt x="218985" y="0"/>
                </a:moveTo>
                <a:lnTo>
                  <a:pt x="1792084" y="0"/>
                </a:lnTo>
                <a:cubicBezTo>
                  <a:pt x="1913026" y="0"/>
                  <a:pt x="2011069" y="98043"/>
                  <a:pt x="2011069" y="218985"/>
                </a:cubicBezTo>
                <a:lnTo>
                  <a:pt x="2011069" y="2343770"/>
                </a:lnTo>
                <a:lnTo>
                  <a:pt x="2004110" y="2298173"/>
                </a:lnTo>
                <a:cubicBezTo>
                  <a:pt x="1909065" y="1833704"/>
                  <a:pt x="1498102" y="1484312"/>
                  <a:pt x="1005535" y="1484312"/>
                </a:cubicBezTo>
                <a:cubicBezTo>
                  <a:pt x="512968" y="1484312"/>
                  <a:pt x="102005" y="1833704"/>
                  <a:pt x="6960" y="2298173"/>
                </a:cubicBezTo>
                <a:lnTo>
                  <a:pt x="0" y="2343776"/>
                </a:lnTo>
                <a:lnTo>
                  <a:pt x="0" y="218985"/>
                </a:lnTo>
                <a:cubicBezTo>
                  <a:pt x="0" y="98043"/>
                  <a:pt x="98043" y="0"/>
                  <a:pt x="218985" y="0"/>
                </a:cubicBezTo>
                <a:close/>
              </a:path>
            </a:pathLst>
          </a:custGeom>
          <a:gradFill>
            <a:gsLst>
              <a:gs pos="0">
                <a:srgbClr val="009DD9">
                  <a:lumMod val="75000"/>
                </a:srgbClr>
              </a:gs>
              <a:gs pos="95000">
                <a:srgbClr val="009DD9"/>
              </a:gs>
            </a:gsLst>
            <a:lin ang="5400000" scaled="1"/>
          </a:gra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prstClr val="white"/>
              </a:solidFill>
              <a:effectLst/>
              <a:uLnTx/>
              <a:uFillTx/>
              <a:latin typeface="Segoe UI"/>
              <a:ea typeface="+mn-ea"/>
              <a:cs typeface="+mn-cs"/>
            </a:endParaRPr>
          </a:p>
        </p:txBody>
      </p:sp>
      <p:grpSp>
        <p:nvGrpSpPr>
          <p:cNvPr id="55" name="Group 24">
            <a:extLst>
              <a:ext uri="{FF2B5EF4-FFF2-40B4-BE49-F238E27FC236}">
                <a16:creationId xmlns:a16="http://schemas.microsoft.com/office/drawing/2014/main" id="{44A40326-8ECD-5D63-8114-2530E6B90C35}"/>
              </a:ext>
            </a:extLst>
          </p:cNvPr>
          <p:cNvGrpSpPr/>
          <p:nvPr/>
        </p:nvGrpSpPr>
        <p:grpSpPr>
          <a:xfrm>
            <a:off x="464924" y="3205414"/>
            <a:ext cx="1477283" cy="1477871"/>
            <a:chOff x="3404775" y="2351936"/>
            <a:chExt cx="1914715" cy="1915477"/>
          </a:xfrm>
        </p:grpSpPr>
        <p:sp>
          <p:nvSpPr>
            <p:cNvPr id="56" name="Freeform: Shape 8">
              <a:extLst>
                <a:ext uri="{FF2B5EF4-FFF2-40B4-BE49-F238E27FC236}">
                  <a16:creationId xmlns:a16="http://schemas.microsoft.com/office/drawing/2014/main" id="{BE97A7E8-481F-478C-607F-794022DDEE77}"/>
                </a:ext>
              </a:extLst>
            </p:cNvPr>
            <p:cNvSpPr/>
            <p:nvPr/>
          </p:nvSpPr>
          <p:spPr>
            <a:xfrm>
              <a:off x="3404775" y="2351936"/>
              <a:ext cx="1914715" cy="1915477"/>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gradFill>
              <a:gsLst>
                <a:gs pos="0">
                  <a:srgbClr val="629DD1">
                    <a:lumMod val="75000"/>
                  </a:srgbClr>
                </a:gs>
                <a:gs pos="100000">
                  <a:srgbClr val="629DD1"/>
                </a:gs>
              </a:gsLst>
              <a:lin ang="0" scaled="1"/>
            </a:gra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a:endParaRPr>
            </a:p>
          </p:txBody>
        </p:sp>
        <p:sp>
          <p:nvSpPr>
            <p:cNvPr id="57" name="Oval 12">
              <a:extLst>
                <a:ext uri="{FF2B5EF4-FFF2-40B4-BE49-F238E27FC236}">
                  <a16:creationId xmlns:a16="http://schemas.microsoft.com/office/drawing/2014/main" id="{7A5C3BBA-2F05-2BA6-0526-185ED6F66BE4}"/>
                </a:ext>
              </a:extLst>
            </p:cNvPr>
            <p:cNvSpPr/>
            <p:nvPr/>
          </p:nvSpPr>
          <p:spPr>
            <a:xfrm>
              <a:off x="3732212" y="2679754"/>
              <a:ext cx="1259840" cy="1259840"/>
            </a:xfrm>
            <a:prstGeom prst="ellipse">
              <a:avLst/>
            </a:prstGeom>
            <a:solidFill>
              <a:sysClr val="window" lastClr="FFFFFF"/>
            </a:solidFill>
            <a:ln w="25400" cap="flat" cmpd="sng" algn="ctr">
              <a:noFill/>
              <a:prstDash val="solid"/>
            </a:ln>
            <a:effectLst>
              <a:innerShdw blurRad="241300" dist="177800" dir="10800000">
                <a:prstClr val="black">
                  <a:alpha val="15000"/>
                </a:prstClr>
              </a:innerShdw>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Segoe UI"/>
                <a:ea typeface="+mn-ea"/>
                <a:cs typeface="+mn-cs"/>
              </a:endParaRPr>
            </a:p>
          </p:txBody>
        </p:sp>
      </p:grpSp>
      <p:sp>
        <p:nvSpPr>
          <p:cNvPr id="63" name="Freeform: Shape 8">
            <a:extLst>
              <a:ext uri="{FF2B5EF4-FFF2-40B4-BE49-F238E27FC236}">
                <a16:creationId xmlns:a16="http://schemas.microsoft.com/office/drawing/2014/main" id="{3EE918DD-E1AA-D1E2-896B-E127C0C7EF3B}"/>
              </a:ext>
            </a:extLst>
          </p:cNvPr>
          <p:cNvSpPr/>
          <p:nvPr/>
        </p:nvSpPr>
        <p:spPr>
          <a:xfrm>
            <a:off x="4419491" y="3194287"/>
            <a:ext cx="1477283" cy="1477871"/>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solidFill>
            <a:srgbClr val="4A65AB"/>
          </a:soli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Segoe UI"/>
            </a:endParaRPr>
          </a:p>
        </p:txBody>
      </p:sp>
      <p:grpSp>
        <p:nvGrpSpPr>
          <p:cNvPr id="65" name="Group 24">
            <a:extLst>
              <a:ext uri="{FF2B5EF4-FFF2-40B4-BE49-F238E27FC236}">
                <a16:creationId xmlns:a16="http://schemas.microsoft.com/office/drawing/2014/main" id="{2387759E-2BF6-F8E9-2641-FAFA0C59D18B}"/>
              </a:ext>
            </a:extLst>
          </p:cNvPr>
          <p:cNvGrpSpPr/>
          <p:nvPr/>
        </p:nvGrpSpPr>
        <p:grpSpPr>
          <a:xfrm>
            <a:off x="2495542" y="3222885"/>
            <a:ext cx="1477283" cy="1477871"/>
            <a:chOff x="3404775" y="2351936"/>
            <a:chExt cx="1914715" cy="1915477"/>
          </a:xfrm>
          <a:solidFill>
            <a:srgbClr val="7E8EA8"/>
          </a:solidFill>
        </p:grpSpPr>
        <p:sp>
          <p:nvSpPr>
            <p:cNvPr id="66" name="Freeform: Shape 8">
              <a:extLst>
                <a:ext uri="{FF2B5EF4-FFF2-40B4-BE49-F238E27FC236}">
                  <a16:creationId xmlns:a16="http://schemas.microsoft.com/office/drawing/2014/main" id="{F38A8761-1C64-D44D-47DB-0474907EE35E}"/>
                </a:ext>
              </a:extLst>
            </p:cNvPr>
            <p:cNvSpPr/>
            <p:nvPr/>
          </p:nvSpPr>
          <p:spPr>
            <a:xfrm>
              <a:off x="3404775" y="2351936"/>
              <a:ext cx="1914715" cy="1915477"/>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grp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a:endParaRPr>
            </a:p>
          </p:txBody>
        </p:sp>
        <p:sp>
          <p:nvSpPr>
            <p:cNvPr id="67" name="Oval 12">
              <a:extLst>
                <a:ext uri="{FF2B5EF4-FFF2-40B4-BE49-F238E27FC236}">
                  <a16:creationId xmlns:a16="http://schemas.microsoft.com/office/drawing/2014/main" id="{F2515F54-71DA-66AB-8A80-68DAC581D83A}"/>
                </a:ext>
              </a:extLst>
            </p:cNvPr>
            <p:cNvSpPr/>
            <p:nvPr/>
          </p:nvSpPr>
          <p:spPr>
            <a:xfrm>
              <a:off x="3732212" y="2679754"/>
              <a:ext cx="1259840" cy="1259840"/>
            </a:xfrm>
            <a:prstGeom prst="ellipse">
              <a:avLst/>
            </a:prstGeom>
            <a:grpFill/>
            <a:ln w="25400" cap="flat" cmpd="sng" algn="ctr">
              <a:noFill/>
              <a:prstDash val="solid"/>
            </a:ln>
            <a:effectLst>
              <a:innerShdw blurRad="241300" dist="177800" dir="10800000">
                <a:prstClr val="black">
                  <a:alpha val="15000"/>
                </a:prstClr>
              </a:innerShdw>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Segoe UI"/>
                <a:ea typeface="+mn-ea"/>
                <a:cs typeface="+mn-cs"/>
              </a:endParaRPr>
            </a:p>
          </p:txBody>
        </p:sp>
      </p:grpSp>
      <p:grpSp>
        <p:nvGrpSpPr>
          <p:cNvPr id="68" name="Group 24">
            <a:extLst>
              <a:ext uri="{FF2B5EF4-FFF2-40B4-BE49-F238E27FC236}">
                <a16:creationId xmlns:a16="http://schemas.microsoft.com/office/drawing/2014/main" id="{3D50E52A-6383-27AD-481A-C770FE914C4E}"/>
              </a:ext>
            </a:extLst>
          </p:cNvPr>
          <p:cNvGrpSpPr/>
          <p:nvPr/>
        </p:nvGrpSpPr>
        <p:grpSpPr>
          <a:xfrm>
            <a:off x="6479060" y="3194287"/>
            <a:ext cx="1477283" cy="1477871"/>
            <a:chOff x="3404775" y="2351936"/>
            <a:chExt cx="1914715" cy="1915477"/>
          </a:xfrm>
        </p:grpSpPr>
        <p:sp>
          <p:nvSpPr>
            <p:cNvPr id="69" name="Freeform: Shape 8">
              <a:extLst>
                <a:ext uri="{FF2B5EF4-FFF2-40B4-BE49-F238E27FC236}">
                  <a16:creationId xmlns:a16="http://schemas.microsoft.com/office/drawing/2014/main" id="{8745FF1F-F0CD-A659-51A5-EF8183F408E4}"/>
                </a:ext>
              </a:extLst>
            </p:cNvPr>
            <p:cNvSpPr/>
            <p:nvPr/>
          </p:nvSpPr>
          <p:spPr>
            <a:xfrm>
              <a:off x="3404775" y="2351936"/>
              <a:ext cx="1914715" cy="1915477"/>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solidFill>
              <a:srgbClr val="5296A1"/>
            </a:soli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Segoe UI"/>
              </a:endParaRPr>
            </a:p>
          </p:txBody>
        </p:sp>
        <p:sp>
          <p:nvSpPr>
            <p:cNvPr id="70" name="Oval 12">
              <a:extLst>
                <a:ext uri="{FF2B5EF4-FFF2-40B4-BE49-F238E27FC236}">
                  <a16:creationId xmlns:a16="http://schemas.microsoft.com/office/drawing/2014/main" id="{7C8DA0D7-FBF9-70E9-4AF0-C8388D5DC109}"/>
                </a:ext>
              </a:extLst>
            </p:cNvPr>
            <p:cNvSpPr/>
            <p:nvPr/>
          </p:nvSpPr>
          <p:spPr>
            <a:xfrm>
              <a:off x="3732212" y="2679754"/>
              <a:ext cx="1259840" cy="1259840"/>
            </a:xfrm>
            <a:prstGeom prst="ellipse">
              <a:avLst/>
            </a:prstGeom>
            <a:solidFill>
              <a:sysClr val="window" lastClr="FFFFFF"/>
            </a:solidFill>
            <a:ln w="25400" cap="flat" cmpd="sng" algn="ctr">
              <a:noFill/>
              <a:prstDash val="solid"/>
            </a:ln>
            <a:effectLst>
              <a:innerShdw blurRad="241300" dist="177800" dir="10800000">
                <a:prstClr val="black">
                  <a:alpha val="15000"/>
                </a:prstClr>
              </a:innerShdw>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Segoe UI"/>
                <a:ea typeface="+mn-ea"/>
                <a:cs typeface="+mn-cs"/>
              </a:endParaRPr>
            </a:p>
          </p:txBody>
        </p:sp>
      </p:grpSp>
      <p:grpSp>
        <p:nvGrpSpPr>
          <p:cNvPr id="71" name="Group 24">
            <a:extLst>
              <a:ext uri="{FF2B5EF4-FFF2-40B4-BE49-F238E27FC236}">
                <a16:creationId xmlns:a16="http://schemas.microsoft.com/office/drawing/2014/main" id="{7C3B7FC0-BC68-DF01-62AB-5311213C53B5}"/>
              </a:ext>
            </a:extLst>
          </p:cNvPr>
          <p:cNvGrpSpPr/>
          <p:nvPr/>
        </p:nvGrpSpPr>
        <p:grpSpPr>
          <a:xfrm>
            <a:off x="8491538" y="3201076"/>
            <a:ext cx="1477283" cy="1477871"/>
            <a:chOff x="3404775" y="2351936"/>
            <a:chExt cx="1914715" cy="1915477"/>
          </a:xfrm>
        </p:grpSpPr>
        <p:sp>
          <p:nvSpPr>
            <p:cNvPr id="72" name="Freeform: Shape 8">
              <a:extLst>
                <a:ext uri="{FF2B5EF4-FFF2-40B4-BE49-F238E27FC236}">
                  <a16:creationId xmlns:a16="http://schemas.microsoft.com/office/drawing/2014/main" id="{D43178D3-EDC3-11C8-8EE0-44C88AD2272C}"/>
                </a:ext>
              </a:extLst>
            </p:cNvPr>
            <p:cNvSpPr/>
            <p:nvPr/>
          </p:nvSpPr>
          <p:spPr>
            <a:xfrm>
              <a:off x="3404775" y="2351936"/>
              <a:ext cx="1914715" cy="1915477"/>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gradFill>
              <a:gsLst>
                <a:gs pos="0">
                  <a:srgbClr val="629DD1">
                    <a:lumMod val="75000"/>
                  </a:srgbClr>
                </a:gs>
                <a:gs pos="100000">
                  <a:srgbClr val="629DD1"/>
                </a:gs>
              </a:gsLst>
              <a:lin ang="0" scaled="1"/>
            </a:gra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a:endParaRPr>
            </a:p>
          </p:txBody>
        </p:sp>
        <p:sp>
          <p:nvSpPr>
            <p:cNvPr id="73" name="Oval 12">
              <a:extLst>
                <a:ext uri="{FF2B5EF4-FFF2-40B4-BE49-F238E27FC236}">
                  <a16:creationId xmlns:a16="http://schemas.microsoft.com/office/drawing/2014/main" id="{D2FD2E1B-B59F-05C6-BCC2-22CA0DFC372C}"/>
                </a:ext>
              </a:extLst>
            </p:cNvPr>
            <p:cNvSpPr/>
            <p:nvPr/>
          </p:nvSpPr>
          <p:spPr>
            <a:xfrm>
              <a:off x="3732212" y="2679754"/>
              <a:ext cx="1259840" cy="1259840"/>
            </a:xfrm>
            <a:prstGeom prst="ellipse">
              <a:avLst/>
            </a:prstGeom>
            <a:solidFill>
              <a:sysClr val="window" lastClr="FFFFFF"/>
            </a:solidFill>
            <a:ln w="25400" cap="flat" cmpd="sng" algn="ctr">
              <a:noFill/>
              <a:prstDash val="solid"/>
            </a:ln>
            <a:effectLst>
              <a:innerShdw blurRad="241300" dist="177800" dir="10800000">
                <a:prstClr val="black">
                  <a:alpha val="15000"/>
                </a:prstClr>
              </a:innerShdw>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Segoe UI"/>
                <a:ea typeface="+mn-ea"/>
                <a:cs typeface="+mn-cs"/>
              </a:endParaRPr>
            </a:p>
          </p:txBody>
        </p:sp>
      </p:grpSp>
      <p:grpSp>
        <p:nvGrpSpPr>
          <p:cNvPr id="74" name="Group 24">
            <a:extLst>
              <a:ext uri="{FF2B5EF4-FFF2-40B4-BE49-F238E27FC236}">
                <a16:creationId xmlns:a16="http://schemas.microsoft.com/office/drawing/2014/main" id="{789E364A-05A5-1065-0564-AE27467DACBA}"/>
              </a:ext>
            </a:extLst>
          </p:cNvPr>
          <p:cNvGrpSpPr/>
          <p:nvPr/>
        </p:nvGrpSpPr>
        <p:grpSpPr>
          <a:xfrm>
            <a:off x="10398432" y="3202616"/>
            <a:ext cx="1477283" cy="1477871"/>
            <a:chOff x="3404775" y="2351936"/>
            <a:chExt cx="1914715" cy="1915477"/>
          </a:xfrm>
        </p:grpSpPr>
        <p:sp>
          <p:nvSpPr>
            <p:cNvPr id="75" name="Freeform: Shape 8">
              <a:extLst>
                <a:ext uri="{FF2B5EF4-FFF2-40B4-BE49-F238E27FC236}">
                  <a16:creationId xmlns:a16="http://schemas.microsoft.com/office/drawing/2014/main" id="{A84A6A00-1126-F366-30DD-031690BC156A}"/>
                </a:ext>
              </a:extLst>
            </p:cNvPr>
            <p:cNvSpPr/>
            <p:nvPr/>
          </p:nvSpPr>
          <p:spPr>
            <a:xfrm>
              <a:off x="3404775" y="2351936"/>
              <a:ext cx="1914715" cy="1915477"/>
            </a:xfrm>
            <a:custGeom>
              <a:avLst/>
              <a:gdLst>
                <a:gd name="connsiteX0" fmla="*/ 1814608 w 1914715"/>
                <a:gd name="connsiteY0" fmla="*/ 1020223 h 1915477"/>
                <a:gd name="connsiteX1" fmla="*/ 1814608 w 1914715"/>
                <a:gd name="connsiteY1" fmla="*/ 895255 h 1915477"/>
                <a:gd name="connsiteX2" fmla="*/ 1842611 w 1914715"/>
                <a:gd name="connsiteY2" fmla="*/ 867251 h 1915477"/>
                <a:gd name="connsiteX3" fmla="*/ 1914716 w 1914715"/>
                <a:gd name="connsiteY3" fmla="*/ 861917 h 1915477"/>
                <a:gd name="connsiteX4" fmla="*/ 1877378 w 1914715"/>
                <a:gd name="connsiteY4" fmla="*/ 675704 h 1915477"/>
                <a:gd name="connsiteX5" fmla="*/ 1808798 w 1914715"/>
                <a:gd name="connsiteY5" fmla="*/ 698563 h 1915477"/>
                <a:gd name="connsiteX6" fmla="*/ 1772222 w 1914715"/>
                <a:gd name="connsiteY6" fmla="*/ 683514 h 1915477"/>
                <a:gd name="connsiteX7" fmla="*/ 1724120 w 1914715"/>
                <a:gd name="connsiteY7" fmla="*/ 568071 h 1915477"/>
                <a:gd name="connsiteX8" fmla="*/ 1739170 w 1914715"/>
                <a:gd name="connsiteY8" fmla="*/ 531495 h 1915477"/>
                <a:gd name="connsiteX9" fmla="*/ 1803273 w 1914715"/>
                <a:gd name="connsiteY9" fmla="*/ 499015 h 1915477"/>
                <a:gd name="connsiteX10" fmla="*/ 1699832 w 1914715"/>
                <a:gd name="connsiteY10" fmla="*/ 345853 h 1915477"/>
                <a:gd name="connsiteX11" fmla="*/ 1645920 w 1914715"/>
                <a:gd name="connsiteY11" fmla="*/ 392335 h 1915477"/>
                <a:gd name="connsiteX12" fmla="*/ 1606391 w 1914715"/>
                <a:gd name="connsiteY12" fmla="*/ 392335 h 1915477"/>
                <a:gd name="connsiteX13" fmla="*/ 1517999 w 1914715"/>
                <a:gd name="connsiteY13" fmla="*/ 303943 h 1915477"/>
                <a:gd name="connsiteX14" fmla="*/ 1517999 w 1914715"/>
                <a:gd name="connsiteY14" fmla="*/ 264414 h 1915477"/>
                <a:gd name="connsiteX15" fmla="*/ 1564005 w 1914715"/>
                <a:gd name="connsiteY15" fmla="*/ 211074 h 1915477"/>
                <a:gd name="connsiteX16" fmla="*/ 1406081 w 1914715"/>
                <a:gd name="connsiteY16" fmla="*/ 106585 h 1915477"/>
                <a:gd name="connsiteX17" fmla="*/ 1374839 w 1914715"/>
                <a:gd name="connsiteY17" fmla="*/ 169069 h 1915477"/>
                <a:gd name="connsiteX18" fmla="*/ 1338358 w 1914715"/>
                <a:gd name="connsiteY18" fmla="*/ 184309 h 1915477"/>
                <a:gd name="connsiteX19" fmla="*/ 1222724 w 1914715"/>
                <a:gd name="connsiteY19" fmla="*/ 136779 h 1915477"/>
                <a:gd name="connsiteX20" fmla="*/ 1207484 w 1914715"/>
                <a:gd name="connsiteY20" fmla="*/ 100298 h 1915477"/>
                <a:gd name="connsiteX21" fmla="*/ 1229011 w 1914715"/>
                <a:gd name="connsiteY21" fmla="*/ 34671 h 1915477"/>
                <a:gd name="connsiteX22" fmla="*/ 1048226 w 1914715"/>
                <a:gd name="connsiteY22" fmla="*/ 0 h 1915477"/>
                <a:gd name="connsiteX23" fmla="*/ 1043273 w 1914715"/>
                <a:gd name="connsiteY23" fmla="*/ 67723 h 1915477"/>
                <a:gd name="connsiteX24" fmla="*/ 1015270 w 1914715"/>
                <a:gd name="connsiteY24" fmla="*/ 95726 h 1915477"/>
                <a:gd name="connsiteX25" fmla="*/ 890111 w 1914715"/>
                <a:gd name="connsiteY25" fmla="*/ 95726 h 1915477"/>
                <a:gd name="connsiteX26" fmla="*/ 862108 w 1914715"/>
                <a:gd name="connsiteY26" fmla="*/ 67723 h 1915477"/>
                <a:gd name="connsiteX27" fmla="*/ 857155 w 1914715"/>
                <a:gd name="connsiteY27" fmla="*/ 857 h 1915477"/>
                <a:gd name="connsiteX28" fmla="*/ 672465 w 1914715"/>
                <a:gd name="connsiteY28" fmla="*/ 38576 h 1915477"/>
                <a:gd name="connsiteX29" fmla="*/ 693420 w 1914715"/>
                <a:gd name="connsiteY29" fmla="*/ 101537 h 1915477"/>
                <a:gd name="connsiteX30" fmla="*/ 678371 w 1914715"/>
                <a:gd name="connsiteY30" fmla="*/ 138113 h 1915477"/>
                <a:gd name="connsiteX31" fmla="*/ 562928 w 1914715"/>
                <a:gd name="connsiteY31" fmla="*/ 186214 h 1915477"/>
                <a:gd name="connsiteX32" fmla="*/ 526352 w 1914715"/>
                <a:gd name="connsiteY32" fmla="*/ 171164 h 1915477"/>
                <a:gd name="connsiteX33" fmla="*/ 496824 w 1914715"/>
                <a:gd name="connsiteY33" fmla="*/ 112871 h 1915477"/>
                <a:gd name="connsiteX34" fmla="*/ 345091 w 1914715"/>
                <a:gd name="connsiteY34" fmla="*/ 215646 h 1915477"/>
                <a:gd name="connsiteX35" fmla="*/ 387191 w 1914715"/>
                <a:gd name="connsiteY35" fmla="*/ 264509 h 1915477"/>
                <a:gd name="connsiteX36" fmla="*/ 387191 w 1914715"/>
                <a:gd name="connsiteY36" fmla="*/ 304038 h 1915477"/>
                <a:gd name="connsiteX37" fmla="*/ 298799 w 1914715"/>
                <a:gd name="connsiteY37" fmla="*/ 392430 h 1915477"/>
                <a:gd name="connsiteX38" fmla="*/ 259271 w 1914715"/>
                <a:gd name="connsiteY38" fmla="*/ 392430 h 1915477"/>
                <a:gd name="connsiteX39" fmla="*/ 210979 w 1914715"/>
                <a:gd name="connsiteY39" fmla="*/ 350806 h 1915477"/>
                <a:gd name="connsiteX40" fmla="*/ 107156 w 1914715"/>
                <a:gd name="connsiteY40" fmla="*/ 507206 h 1915477"/>
                <a:gd name="connsiteX41" fmla="*/ 163830 w 1914715"/>
                <a:gd name="connsiteY41" fmla="*/ 535591 h 1915477"/>
                <a:gd name="connsiteX42" fmla="*/ 179070 w 1914715"/>
                <a:gd name="connsiteY42" fmla="*/ 572072 h 1915477"/>
                <a:gd name="connsiteX43" fmla="*/ 131540 w 1914715"/>
                <a:gd name="connsiteY43" fmla="*/ 687705 h 1915477"/>
                <a:gd name="connsiteX44" fmla="*/ 95059 w 1914715"/>
                <a:gd name="connsiteY44" fmla="*/ 702945 h 1915477"/>
                <a:gd name="connsiteX45" fmla="*/ 35147 w 1914715"/>
                <a:gd name="connsiteY45" fmla="*/ 683324 h 1915477"/>
                <a:gd name="connsiteX46" fmla="*/ 0 w 1914715"/>
                <a:gd name="connsiteY46" fmla="*/ 862679 h 1915477"/>
                <a:gd name="connsiteX47" fmla="*/ 62579 w 1914715"/>
                <a:gd name="connsiteY47" fmla="*/ 867251 h 1915477"/>
                <a:gd name="connsiteX48" fmla="*/ 90583 w 1914715"/>
                <a:gd name="connsiteY48" fmla="*/ 895255 h 1915477"/>
                <a:gd name="connsiteX49" fmla="*/ 90583 w 1914715"/>
                <a:gd name="connsiteY49" fmla="*/ 1020318 h 1915477"/>
                <a:gd name="connsiteX50" fmla="*/ 62579 w 1914715"/>
                <a:gd name="connsiteY50" fmla="*/ 1048322 h 1915477"/>
                <a:gd name="connsiteX51" fmla="*/ 0 w 1914715"/>
                <a:gd name="connsiteY51" fmla="*/ 1052798 h 1915477"/>
                <a:gd name="connsiteX52" fmla="*/ 36481 w 1914715"/>
                <a:gd name="connsiteY52" fmla="*/ 1236821 h 1915477"/>
                <a:gd name="connsiteX53" fmla="*/ 96393 w 1914715"/>
                <a:gd name="connsiteY53" fmla="*/ 1216914 h 1915477"/>
                <a:gd name="connsiteX54" fmla="*/ 132969 w 1914715"/>
                <a:gd name="connsiteY54" fmla="*/ 1231964 h 1915477"/>
                <a:gd name="connsiteX55" fmla="*/ 181070 w 1914715"/>
                <a:gd name="connsiteY55" fmla="*/ 1347407 h 1915477"/>
                <a:gd name="connsiteX56" fmla="*/ 166021 w 1914715"/>
                <a:gd name="connsiteY56" fmla="*/ 1383983 h 1915477"/>
                <a:gd name="connsiteX57" fmla="*/ 109442 w 1914715"/>
                <a:gd name="connsiteY57" fmla="*/ 1412653 h 1915477"/>
                <a:gd name="connsiteX58" fmla="*/ 210979 w 1914715"/>
                <a:gd name="connsiteY58" fmla="*/ 1564767 h 1915477"/>
                <a:gd name="connsiteX59" fmla="*/ 259271 w 1914715"/>
                <a:gd name="connsiteY59" fmla="*/ 1523143 h 1915477"/>
                <a:gd name="connsiteX60" fmla="*/ 298799 w 1914715"/>
                <a:gd name="connsiteY60" fmla="*/ 1523143 h 1915477"/>
                <a:gd name="connsiteX61" fmla="*/ 387191 w 1914715"/>
                <a:gd name="connsiteY61" fmla="*/ 1611535 h 1915477"/>
                <a:gd name="connsiteX62" fmla="*/ 387191 w 1914715"/>
                <a:gd name="connsiteY62" fmla="*/ 1651064 h 1915477"/>
                <a:gd name="connsiteX63" fmla="*/ 345091 w 1914715"/>
                <a:gd name="connsiteY63" fmla="*/ 1699927 h 1915477"/>
                <a:gd name="connsiteX64" fmla="*/ 501110 w 1914715"/>
                <a:gd name="connsiteY64" fmla="*/ 1804988 h 1915477"/>
                <a:gd name="connsiteX65" fmla="*/ 530352 w 1914715"/>
                <a:gd name="connsiteY65" fmla="*/ 1746504 h 1915477"/>
                <a:gd name="connsiteX66" fmla="*/ 566833 w 1914715"/>
                <a:gd name="connsiteY66" fmla="*/ 1731264 h 1915477"/>
                <a:gd name="connsiteX67" fmla="*/ 682466 w 1914715"/>
                <a:gd name="connsiteY67" fmla="*/ 1778794 h 1915477"/>
                <a:gd name="connsiteX68" fmla="*/ 697706 w 1914715"/>
                <a:gd name="connsiteY68" fmla="*/ 1815275 h 1915477"/>
                <a:gd name="connsiteX69" fmla="*/ 677037 w 1914715"/>
                <a:gd name="connsiteY69" fmla="*/ 1878330 h 1915477"/>
                <a:gd name="connsiteX70" fmla="*/ 857060 w 1914715"/>
                <a:gd name="connsiteY70" fmla="*/ 1914620 h 1915477"/>
                <a:gd name="connsiteX71" fmla="*/ 862013 w 1914715"/>
                <a:gd name="connsiteY71" fmla="*/ 1847755 h 1915477"/>
                <a:gd name="connsiteX72" fmla="*/ 890016 w 1914715"/>
                <a:gd name="connsiteY72" fmla="*/ 1819751 h 1915477"/>
                <a:gd name="connsiteX73" fmla="*/ 1015079 w 1914715"/>
                <a:gd name="connsiteY73" fmla="*/ 1819751 h 1915477"/>
                <a:gd name="connsiteX74" fmla="*/ 1043083 w 1914715"/>
                <a:gd name="connsiteY74" fmla="*/ 1847755 h 1915477"/>
                <a:gd name="connsiteX75" fmla="*/ 1048036 w 1914715"/>
                <a:gd name="connsiteY75" fmla="*/ 1915478 h 1915477"/>
                <a:gd name="connsiteX76" fmla="*/ 1233488 w 1914715"/>
                <a:gd name="connsiteY76" fmla="*/ 1879473 h 1915477"/>
                <a:gd name="connsiteX77" fmla="*/ 1211675 w 1914715"/>
                <a:gd name="connsiteY77" fmla="*/ 1813941 h 1915477"/>
                <a:gd name="connsiteX78" fmla="*/ 1226725 w 1914715"/>
                <a:gd name="connsiteY78" fmla="*/ 1777365 h 1915477"/>
                <a:gd name="connsiteX79" fmla="*/ 1342168 w 1914715"/>
                <a:gd name="connsiteY79" fmla="*/ 1729264 h 1915477"/>
                <a:gd name="connsiteX80" fmla="*/ 1378744 w 1914715"/>
                <a:gd name="connsiteY80" fmla="*/ 1744313 h 1915477"/>
                <a:gd name="connsiteX81" fmla="*/ 1410272 w 1914715"/>
                <a:gd name="connsiteY81" fmla="*/ 1806607 h 1915477"/>
                <a:gd name="connsiteX82" fmla="*/ 1563910 w 1914715"/>
                <a:gd name="connsiteY82" fmla="*/ 1704404 h 1915477"/>
                <a:gd name="connsiteX83" fmla="*/ 1517904 w 1914715"/>
                <a:gd name="connsiteY83" fmla="*/ 1651064 h 1915477"/>
                <a:gd name="connsiteX84" fmla="*/ 1517904 w 1914715"/>
                <a:gd name="connsiteY84" fmla="*/ 1611535 h 1915477"/>
                <a:gd name="connsiteX85" fmla="*/ 1606296 w 1914715"/>
                <a:gd name="connsiteY85" fmla="*/ 1523143 h 1915477"/>
                <a:gd name="connsiteX86" fmla="*/ 1645825 w 1914715"/>
                <a:gd name="connsiteY86" fmla="*/ 1523143 h 1915477"/>
                <a:gd name="connsiteX87" fmla="*/ 1699736 w 1914715"/>
                <a:gd name="connsiteY87" fmla="*/ 1569625 h 1915477"/>
                <a:gd name="connsiteX88" fmla="*/ 1805464 w 1914715"/>
                <a:gd name="connsiteY88" fmla="*/ 1412081 h 1915477"/>
                <a:gd name="connsiteX89" fmla="*/ 1741265 w 1914715"/>
                <a:gd name="connsiteY89" fmla="*/ 1379982 h 1915477"/>
                <a:gd name="connsiteX90" fmla="*/ 1726025 w 1914715"/>
                <a:gd name="connsiteY90" fmla="*/ 1343501 h 1915477"/>
                <a:gd name="connsiteX91" fmla="*/ 1773555 w 1914715"/>
                <a:gd name="connsiteY91" fmla="*/ 1227868 h 1915477"/>
                <a:gd name="connsiteX92" fmla="*/ 1810036 w 1914715"/>
                <a:gd name="connsiteY92" fmla="*/ 1212628 h 1915477"/>
                <a:gd name="connsiteX93" fmla="*/ 1878711 w 1914715"/>
                <a:gd name="connsiteY93" fmla="*/ 1235107 h 1915477"/>
                <a:gd name="connsiteX94" fmla="*/ 1914620 w 1914715"/>
                <a:gd name="connsiteY94" fmla="*/ 1053560 h 1915477"/>
                <a:gd name="connsiteX95" fmla="*/ 1842516 w 1914715"/>
                <a:gd name="connsiteY95" fmla="*/ 1048226 h 1915477"/>
                <a:gd name="connsiteX96" fmla="*/ 1814608 w 1914715"/>
                <a:gd name="connsiteY96" fmla="*/ 1020223 h 191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914715" h="1915477">
                  <a:moveTo>
                    <a:pt x="1814608" y="1020223"/>
                  </a:moveTo>
                  <a:lnTo>
                    <a:pt x="1814608" y="895255"/>
                  </a:lnTo>
                  <a:cubicBezTo>
                    <a:pt x="1814608" y="879920"/>
                    <a:pt x="1827181" y="867251"/>
                    <a:pt x="1842611" y="867251"/>
                  </a:cubicBezTo>
                  <a:lnTo>
                    <a:pt x="1914716" y="861917"/>
                  </a:lnTo>
                  <a:cubicBezTo>
                    <a:pt x="1908334" y="797814"/>
                    <a:pt x="1895761" y="735521"/>
                    <a:pt x="1877378" y="675704"/>
                  </a:cubicBezTo>
                  <a:lnTo>
                    <a:pt x="1808798" y="698563"/>
                  </a:lnTo>
                  <a:cubicBezTo>
                    <a:pt x="1794605" y="704469"/>
                    <a:pt x="1778127" y="697706"/>
                    <a:pt x="1772222" y="683514"/>
                  </a:cubicBezTo>
                  <a:lnTo>
                    <a:pt x="1724120" y="568071"/>
                  </a:lnTo>
                  <a:cubicBezTo>
                    <a:pt x="1718215" y="553879"/>
                    <a:pt x="1724978" y="537401"/>
                    <a:pt x="1739170" y="531495"/>
                  </a:cubicBezTo>
                  <a:lnTo>
                    <a:pt x="1803273" y="499015"/>
                  </a:lnTo>
                  <a:cubicBezTo>
                    <a:pt x="1773650" y="444532"/>
                    <a:pt x="1738979" y="393287"/>
                    <a:pt x="1699832" y="345853"/>
                  </a:cubicBezTo>
                  <a:lnTo>
                    <a:pt x="1645920" y="392335"/>
                  </a:lnTo>
                  <a:cubicBezTo>
                    <a:pt x="1635062" y="403193"/>
                    <a:pt x="1617250" y="403193"/>
                    <a:pt x="1606391" y="392335"/>
                  </a:cubicBezTo>
                  <a:lnTo>
                    <a:pt x="1517999" y="303943"/>
                  </a:lnTo>
                  <a:cubicBezTo>
                    <a:pt x="1507141" y="293084"/>
                    <a:pt x="1507141" y="275273"/>
                    <a:pt x="1517999" y="264414"/>
                  </a:cubicBezTo>
                  <a:lnTo>
                    <a:pt x="1564005" y="211074"/>
                  </a:lnTo>
                  <a:cubicBezTo>
                    <a:pt x="1515142" y="171260"/>
                    <a:pt x="1462278" y="136303"/>
                    <a:pt x="1406081" y="106585"/>
                  </a:cubicBezTo>
                  <a:lnTo>
                    <a:pt x="1374839" y="169069"/>
                  </a:lnTo>
                  <a:cubicBezTo>
                    <a:pt x="1369028" y="183261"/>
                    <a:pt x="1352550" y="190119"/>
                    <a:pt x="1338358" y="184309"/>
                  </a:cubicBezTo>
                  <a:lnTo>
                    <a:pt x="1222724" y="136779"/>
                  </a:lnTo>
                  <a:cubicBezTo>
                    <a:pt x="1208532" y="130969"/>
                    <a:pt x="1201674" y="114491"/>
                    <a:pt x="1207484" y="100298"/>
                  </a:cubicBezTo>
                  <a:lnTo>
                    <a:pt x="1229011" y="34671"/>
                  </a:lnTo>
                  <a:cubicBezTo>
                    <a:pt x="1170813" y="17621"/>
                    <a:pt x="1110425" y="5810"/>
                    <a:pt x="1048226" y="0"/>
                  </a:cubicBezTo>
                  <a:lnTo>
                    <a:pt x="1043273" y="67723"/>
                  </a:lnTo>
                  <a:cubicBezTo>
                    <a:pt x="1043273" y="83058"/>
                    <a:pt x="1030700" y="95726"/>
                    <a:pt x="1015270" y="95726"/>
                  </a:cubicBezTo>
                  <a:lnTo>
                    <a:pt x="890111" y="95726"/>
                  </a:lnTo>
                  <a:cubicBezTo>
                    <a:pt x="874776" y="95726"/>
                    <a:pt x="862108" y="83153"/>
                    <a:pt x="862108" y="67723"/>
                  </a:cubicBezTo>
                  <a:lnTo>
                    <a:pt x="857155" y="857"/>
                  </a:lnTo>
                  <a:cubicBezTo>
                    <a:pt x="793528" y="7429"/>
                    <a:pt x="731806" y="20288"/>
                    <a:pt x="672465" y="38576"/>
                  </a:cubicBezTo>
                  <a:lnTo>
                    <a:pt x="693420" y="101537"/>
                  </a:lnTo>
                  <a:cubicBezTo>
                    <a:pt x="699326" y="115729"/>
                    <a:pt x="692563" y="132207"/>
                    <a:pt x="678371" y="138113"/>
                  </a:cubicBezTo>
                  <a:lnTo>
                    <a:pt x="562928" y="186214"/>
                  </a:lnTo>
                  <a:cubicBezTo>
                    <a:pt x="548735" y="192119"/>
                    <a:pt x="532257" y="185356"/>
                    <a:pt x="526352" y="171164"/>
                  </a:cubicBezTo>
                  <a:lnTo>
                    <a:pt x="496824" y="112871"/>
                  </a:lnTo>
                  <a:cubicBezTo>
                    <a:pt x="442913" y="142304"/>
                    <a:pt x="392144" y="176784"/>
                    <a:pt x="345091" y="215646"/>
                  </a:cubicBezTo>
                  <a:lnTo>
                    <a:pt x="387191" y="264509"/>
                  </a:lnTo>
                  <a:cubicBezTo>
                    <a:pt x="398050" y="275368"/>
                    <a:pt x="398050" y="293180"/>
                    <a:pt x="387191" y="304038"/>
                  </a:cubicBezTo>
                  <a:lnTo>
                    <a:pt x="298799" y="392430"/>
                  </a:lnTo>
                  <a:cubicBezTo>
                    <a:pt x="287941" y="403289"/>
                    <a:pt x="270129" y="403289"/>
                    <a:pt x="259271" y="392430"/>
                  </a:cubicBezTo>
                  <a:lnTo>
                    <a:pt x="210979" y="350806"/>
                  </a:lnTo>
                  <a:cubicBezTo>
                    <a:pt x="171545" y="399288"/>
                    <a:pt x="136684" y="451580"/>
                    <a:pt x="107156" y="507206"/>
                  </a:cubicBezTo>
                  <a:lnTo>
                    <a:pt x="163830" y="535591"/>
                  </a:lnTo>
                  <a:cubicBezTo>
                    <a:pt x="178022" y="541401"/>
                    <a:pt x="184880" y="557879"/>
                    <a:pt x="179070" y="572072"/>
                  </a:cubicBezTo>
                  <a:lnTo>
                    <a:pt x="131540" y="687705"/>
                  </a:lnTo>
                  <a:cubicBezTo>
                    <a:pt x="125730" y="701897"/>
                    <a:pt x="109252" y="708755"/>
                    <a:pt x="95059" y="702945"/>
                  </a:cubicBezTo>
                  <a:lnTo>
                    <a:pt x="35147" y="683324"/>
                  </a:lnTo>
                  <a:cubicBezTo>
                    <a:pt x="18002" y="740950"/>
                    <a:pt x="6096" y="800957"/>
                    <a:pt x="0" y="862679"/>
                  </a:cubicBezTo>
                  <a:lnTo>
                    <a:pt x="62579" y="867251"/>
                  </a:lnTo>
                  <a:cubicBezTo>
                    <a:pt x="77915" y="867251"/>
                    <a:pt x="90583" y="879824"/>
                    <a:pt x="90583" y="895255"/>
                  </a:cubicBezTo>
                  <a:lnTo>
                    <a:pt x="90583" y="1020318"/>
                  </a:lnTo>
                  <a:cubicBezTo>
                    <a:pt x="90583" y="1035653"/>
                    <a:pt x="78010" y="1048322"/>
                    <a:pt x="62579" y="1048322"/>
                  </a:cubicBezTo>
                  <a:lnTo>
                    <a:pt x="0" y="1052798"/>
                  </a:lnTo>
                  <a:cubicBezTo>
                    <a:pt x="6191" y="1116140"/>
                    <a:pt x="18574" y="1177671"/>
                    <a:pt x="36481" y="1236821"/>
                  </a:cubicBezTo>
                  <a:lnTo>
                    <a:pt x="96393" y="1216914"/>
                  </a:lnTo>
                  <a:cubicBezTo>
                    <a:pt x="110585" y="1211009"/>
                    <a:pt x="127064" y="1217771"/>
                    <a:pt x="132969" y="1231964"/>
                  </a:cubicBezTo>
                  <a:lnTo>
                    <a:pt x="181070" y="1347407"/>
                  </a:lnTo>
                  <a:cubicBezTo>
                    <a:pt x="186976" y="1361599"/>
                    <a:pt x="180213" y="1378077"/>
                    <a:pt x="166021" y="1383983"/>
                  </a:cubicBezTo>
                  <a:lnTo>
                    <a:pt x="109442" y="1412653"/>
                  </a:lnTo>
                  <a:cubicBezTo>
                    <a:pt x="138494" y="1466660"/>
                    <a:pt x="172498" y="1517618"/>
                    <a:pt x="210979" y="1564767"/>
                  </a:cubicBezTo>
                  <a:lnTo>
                    <a:pt x="259271" y="1523143"/>
                  </a:lnTo>
                  <a:cubicBezTo>
                    <a:pt x="270129" y="1512284"/>
                    <a:pt x="287941" y="1512284"/>
                    <a:pt x="298799" y="1523143"/>
                  </a:cubicBezTo>
                  <a:lnTo>
                    <a:pt x="387191" y="1611535"/>
                  </a:lnTo>
                  <a:cubicBezTo>
                    <a:pt x="398050" y="1622393"/>
                    <a:pt x="398050" y="1640205"/>
                    <a:pt x="387191" y="1651064"/>
                  </a:cubicBezTo>
                  <a:lnTo>
                    <a:pt x="345091" y="1699927"/>
                  </a:lnTo>
                  <a:cubicBezTo>
                    <a:pt x="393383" y="1739837"/>
                    <a:pt x="445580" y="1774984"/>
                    <a:pt x="501110" y="1804988"/>
                  </a:cubicBezTo>
                  <a:lnTo>
                    <a:pt x="530352" y="1746504"/>
                  </a:lnTo>
                  <a:cubicBezTo>
                    <a:pt x="536162" y="1732312"/>
                    <a:pt x="552641" y="1725454"/>
                    <a:pt x="566833" y="1731264"/>
                  </a:cubicBezTo>
                  <a:lnTo>
                    <a:pt x="682466" y="1778794"/>
                  </a:lnTo>
                  <a:cubicBezTo>
                    <a:pt x="696659" y="1784604"/>
                    <a:pt x="703517" y="1801082"/>
                    <a:pt x="697706" y="1815275"/>
                  </a:cubicBezTo>
                  <a:lnTo>
                    <a:pt x="677037" y="1878330"/>
                  </a:lnTo>
                  <a:cubicBezTo>
                    <a:pt x="734949" y="1895951"/>
                    <a:pt x="795147" y="1908239"/>
                    <a:pt x="857060" y="1914620"/>
                  </a:cubicBezTo>
                  <a:lnTo>
                    <a:pt x="862013" y="1847755"/>
                  </a:lnTo>
                  <a:cubicBezTo>
                    <a:pt x="862013" y="1832420"/>
                    <a:pt x="874586" y="1819751"/>
                    <a:pt x="890016" y="1819751"/>
                  </a:cubicBezTo>
                  <a:lnTo>
                    <a:pt x="1015079" y="1819751"/>
                  </a:lnTo>
                  <a:cubicBezTo>
                    <a:pt x="1030415" y="1819751"/>
                    <a:pt x="1043083" y="1832324"/>
                    <a:pt x="1043083" y="1847755"/>
                  </a:cubicBezTo>
                  <a:lnTo>
                    <a:pt x="1048036" y="1915478"/>
                  </a:lnTo>
                  <a:cubicBezTo>
                    <a:pt x="1111853" y="1909477"/>
                    <a:pt x="1173956" y="1897285"/>
                    <a:pt x="1233488" y="1879473"/>
                  </a:cubicBezTo>
                  <a:lnTo>
                    <a:pt x="1211675" y="1813941"/>
                  </a:lnTo>
                  <a:cubicBezTo>
                    <a:pt x="1205770" y="1799749"/>
                    <a:pt x="1212533" y="1783271"/>
                    <a:pt x="1226725" y="1777365"/>
                  </a:cubicBezTo>
                  <a:lnTo>
                    <a:pt x="1342168" y="1729264"/>
                  </a:lnTo>
                  <a:cubicBezTo>
                    <a:pt x="1356360" y="1723358"/>
                    <a:pt x="1372838" y="1730121"/>
                    <a:pt x="1378744" y="1744313"/>
                  </a:cubicBezTo>
                  <a:lnTo>
                    <a:pt x="1410272" y="1806607"/>
                  </a:lnTo>
                  <a:cubicBezTo>
                    <a:pt x="1464850" y="1777460"/>
                    <a:pt x="1516285" y="1743170"/>
                    <a:pt x="1563910" y="1704404"/>
                  </a:cubicBezTo>
                  <a:lnTo>
                    <a:pt x="1517904" y="1651064"/>
                  </a:lnTo>
                  <a:cubicBezTo>
                    <a:pt x="1507046" y="1640205"/>
                    <a:pt x="1507046" y="1622393"/>
                    <a:pt x="1517904" y="1611535"/>
                  </a:cubicBezTo>
                  <a:lnTo>
                    <a:pt x="1606296" y="1523143"/>
                  </a:lnTo>
                  <a:cubicBezTo>
                    <a:pt x="1617155" y="1512284"/>
                    <a:pt x="1634966" y="1512284"/>
                    <a:pt x="1645825" y="1523143"/>
                  </a:cubicBezTo>
                  <a:lnTo>
                    <a:pt x="1699736" y="1569625"/>
                  </a:lnTo>
                  <a:cubicBezTo>
                    <a:pt x="1739932" y="1520952"/>
                    <a:pt x="1775365" y="1468184"/>
                    <a:pt x="1805464" y="1412081"/>
                  </a:cubicBezTo>
                  <a:lnTo>
                    <a:pt x="1741265" y="1379982"/>
                  </a:lnTo>
                  <a:cubicBezTo>
                    <a:pt x="1727073" y="1374172"/>
                    <a:pt x="1720215" y="1357693"/>
                    <a:pt x="1726025" y="1343501"/>
                  </a:cubicBezTo>
                  <a:lnTo>
                    <a:pt x="1773555" y="1227868"/>
                  </a:lnTo>
                  <a:cubicBezTo>
                    <a:pt x="1779365" y="1213676"/>
                    <a:pt x="1795843" y="1206818"/>
                    <a:pt x="1810036" y="1212628"/>
                  </a:cubicBezTo>
                  <a:lnTo>
                    <a:pt x="1878711" y="1235107"/>
                  </a:lnTo>
                  <a:cubicBezTo>
                    <a:pt x="1896237" y="1176719"/>
                    <a:pt x="1908429" y="1116044"/>
                    <a:pt x="1914620" y="1053560"/>
                  </a:cubicBezTo>
                  <a:lnTo>
                    <a:pt x="1842516" y="1048226"/>
                  </a:lnTo>
                  <a:cubicBezTo>
                    <a:pt x="1827181" y="1048226"/>
                    <a:pt x="1814608" y="1035653"/>
                    <a:pt x="1814608" y="1020223"/>
                  </a:cubicBezTo>
                  <a:close/>
                </a:path>
              </a:pathLst>
            </a:custGeom>
            <a:gradFill>
              <a:gsLst>
                <a:gs pos="0">
                  <a:srgbClr val="629DD1">
                    <a:lumMod val="75000"/>
                  </a:srgbClr>
                </a:gs>
                <a:gs pos="100000">
                  <a:srgbClr val="629DD1"/>
                </a:gs>
              </a:gsLst>
              <a:lin ang="0" scaled="1"/>
            </a:gradFill>
            <a:ln w="9525" cap="flat">
              <a:noFill/>
              <a:prstDash val="solid"/>
              <a:miter/>
            </a:ln>
          </p:spPr>
          <p:txBody>
            <a:bodyPr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a:endParaRPr>
            </a:p>
          </p:txBody>
        </p:sp>
        <p:sp>
          <p:nvSpPr>
            <p:cNvPr id="76" name="Oval 12">
              <a:extLst>
                <a:ext uri="{FF2B5EF4-FFF2-40B4-BE49-F238E27FC236}">
                  <a16:creationId xmlns:a16="http://schemas.microsoft.com/office/drawing/2014/main" id="{F3EC0339-CEA2-9919-A2FA-2764F4F8B04E}"/>
                </a:ext>
              </a:extLst>
            </p:cNvPr>
            <p:cNvSpPr/>
            <p:nvPr/>
          </p:nvSpPr>
          <p:spPr>
            <a:xfrm>
              <a:off x="3732212" y="2679754"/>
              <a:ext cx="1259840" cy="1259840"/>
            </a:xfrm>
            <a:prstGeom prst="ellipse">
              <a:avLst/>
            </a:prstGeom>
            <a:solidFill>
              <a:sysClr val="window" lastClr="FFFFFF"/>
            </a:solidFill>
            <a:ln w="25400" cap="flat" cmpd="sng" algn="ctr">
              <a:noFill/>
              <a:prstDash val="solid"/>
            </a:ln>
            <a:effectLst>
              <a:innerShdw blurRad="241300" dist="177800" dir="10800000">
                <a:prstClr val="black">
                  <a:alpha val="15000"/>
                </a:prstClr>
              </a:innerShdw>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Segoe UI"/>
                <a:ea typeface="+mn-ea"/>
                <a:cs typeface="+mn-cs"/>
              </a:endParaRPr>
            </a:p>
          </p:txBody>
        </p:sp>
      </p:grpSp>
      <p:sp>
        <p:nvSpPr>
          <p:cNvPr id="82" name="CuadroTexto 81">
            <a:extLst>
              <a:ext uri="{FF2B5EF4-FFF2-40B4-BE49-F238E27FC236}">
                <a16:creationId xmlns:a16="http://schemas.microsoft.com/office/drawing/2014/main" id="{1C83A71B-B7C0-E977-3EDC-9B7FD0AD8FA8}"/>
              </a:ext>
            </a:extLst>
          </p:cNvPr>
          <p:cNvSpPr txBox="1"/>
          <p:nvPr/>
        </p:nvSpPr>
        <p:spPr>
          <a:xfrm>
            <a:off x="385592" y="2383759"/>
            <a:ext cx="1586327" cy="584775"/>
          </a:xfrm>
          <a:prstGeom prst="rect">
            <a:avLst/>
          </a:prstGeom>
          <a:noFill/>
        </p:spPr>
        <p:txBody>
          <a:bodyPr wrap="square" rtlCol="0">
            <a:spAutoFit/>
          </a:bodyPr>
          <a:lstStyle/>
          <a:p>
            <a:pPr algn="ctr"/>
            <a:r>
              <a:rPr lang="es-ES" sz="16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Inspiración carismática</a:t>
            </a:r>
            <a:endParaRPr lang="es-CO" sz="1600" dirty="0">
              <a:solidFill>
                <a:schemeClr val="accent5">
                  <a:lumMod val="50000"/>
                </a:schemeClr>
              </a:solidFill>
            </a:endParaRPr>
          </a:p>
        </p:txBody>
      </p:sp>
      <p:sp>
        <p:nvSpPr>
          <p:cNvPr id="84" name="CuadroTexto 83">
            <a:extLst>
              <a:ext uri="{FF2B5EF4-FFF2-40B4-BE49-F238E27FC236}">
                <a16:creationId xmlns:a16="http://schemas.microsoft.com/office/drawing/2014/main" id="{D46373D2-1CFC-7997-ECC1-0118E6B87088}"/>
              </a:ext>
            </a:extLst>
          </p:cNvPr>
          <p:cNvSpPr txBox="1"/>
          <p:nvPr/>
        </p:nvSpPr>
        <p:spPr>
          <a:xfrm>
            <a:off x="345467" y="5019655"/>
            <a:ext cx="1736627" cy="1015663"/>
          </a:xfrm>
          <a:prstGeom prst="rect">
            <a:avLst/>
          </a:prstGeom>
          <a:noFill/>
        </p:spPr>
        <p:txBody>
          <a:bodyPr wrap="square" rtlCol="0">
            <a:spAutoFit/>
          </a:bodyPr>
          <a:lstStyle/>
          <a:p>
            <a:pPr algn="ctr"/>
            <a:r>
              <a:rPr lang="es-E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Amor que acompaña y servicio que alivia</a:t>
            </a: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cuidado a los enfermos desde nuestra filosofía</a:t>
            </a:r>
            <a:endParaRPr lang="es-CO" sz="1200" dirty="0">
              <a:solidFill>
                <a:schemeClr val="bg1"/>
              </a:solidFill>
            </a:endParaRPr>
          </a:p>
        </p:txBody>
      </p:sp>
      <p:sp>
        <p:nvSpPr>
          <p:cNvPr id="85" name="CuadroTexto 84">
            <a:extLst>
              <a:ext uri="{FF2B5EF4-FFF2-40B4-BE49-F238E27FC236}">
                <a16:creationId xmlns:a16="http://schemas.microsoft.com/office/drawing/2014/main" id="{2227E720-9416-B99D-1998-067F825C48A4}"/>
              </a:ext>
            </a:extLst>
          </p:cNvPr>
          <p:cNvSpPr txBox="1"/>
          <p:nvPr/>
        </p:nvSpPr>
        <p:spPr>
          <a:xfrm>
            <a:off x="2550070" y="5085961"/>
            <a:ext cx="1477282" cy="584775"/>
          </a:xfrm>
          <a:prstGeom prst="rect">
            <a:avLst/>
          </a:prstGeom>
          <a:noFill/>
        </p:spPr>
        <p:txBody>
          <a:bodyPr wrap="square" rtlCol="0">
            <a:spAutoFit/>
          </a:bodyPr>
          <a:lstStyle/>
          <a:p>
            <a:pPr algn="ctr"/>
            <a:r>
              <a:rPr lang="es-ES" sz="16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Entrega con sentido</a:t>
            </a:r>
            <a:endParaRPr lang="es-CO" sz="1600" dirty="0">
              <a:solidFill>
                <a:schemeClr val="accent5">
                  <a:lumMod val="50000"/>
                </a:schemeClr>
              </a:solidFill>
            </a:endParaRPr>
          </a:p>
        </p:txBody>
      </p:sp>
      <p:sp>
        <p:nvSpPr>
          <p:cNvPr id="87" name="CuadroTexto 86">
            <a:extLst>
              <a:ext uri="{FF2B5EF4-FFF2-40B4-BE49-F238E27FC236}">
                <a16:creationId xmlns:a16="http://schemas.microsoft.com/office/drawing/2014/main" id="{BDBE47B9-866A-18A8-C176-6661C918E749}"/>
              </a:ext>
            </a:extLst>
          </p:cNvPr>
          <p:cNvSpPr txBox="1"/>
          <p:nvPr/>
        </p:nvSpPr>
        <p:spPr>
          <a:xfrm>
            <a:off x="2358572" y="1851244"/>
            <a:ext cx="1736627" cy="1015663"/>
          </a:xfrm>
          <a:prstGeom prst="rect">
            <a:avLst/>
          </a:prstGeom>
          <a:noFill/>
        </p:spPr>
        <p:txBody>
          <a:bodyPr wrap="square" rtlCol="0">
            <a:spAutoFit/>
          </a:bodyPr>
          <a:lstStyle/>
          <a:p>
            <a:pPr algn="ct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 </a:t>
            </a:r>
            <a:r>
              <a:rPr lang="es-ES"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colaboradores, usuarios y grupos de interés </a:t>
            </a: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desde el cumplimiento de la misión en la Clínica</a:t>
            </a:r>
            <a:endParaRPr lang="es-CO" sz="1200" dirty="0">
              <a:solidFill>
                <a:schemeClr val="bg1"/>
              </a:solidFill>
            </a:endParaRPr>
          </a:p>
        </p:txBody>
      </p:sp>
      <p:sp>
        <p:nvSpPr>
          <p:cNvPr id="99" name="CuadroTexto 98">
            <a:extLst>
              <a:ext uri="{FF2B5EF4-FFF2-40B4-BE49-F238E27FC236}">
                <a16:creationId xmlns:a16="http://schemas.microsoft.com/office/drawing/2014/main" id="{E9B18C2F-C3B3-CC11-1210-AFA7CB00D205}"/>
              </a:ext>
            </a:extLst>
          </p:cNvPr>
          <p:cNvSpPr txBox="1"/>
          <p:nvPr/>
        </p:nvSpPr>
        <p:spPr>
          <a:xfrm>
            <a:off x="4315295" y="5101825"/>
            <a:ext cx="1736627" cy="646331"/>
          </a:xfrm>
          <a:prstGeom prst="rect">
            <a:avLst/>
          </a:prstGeom>
          <a:noFill/>
        </p:spPr>
        <p:txBody>
          <a:bodyPr wrap="square" rtlCol="0">
            <a:spAutoFit/>
          </a:bodyPr>
          <a:lstStyle/>
          <a:p>
            <a:pPr algn="ct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 Colaboradores, usuarios y grupos de interés</a:t>
            </a:r>
            <a:endParaRPr lang="es-CO" sz="1200" dirty="0">
              <a:solidFill>
                <a:schemeClr val="bg1"/>
              </a:solidFill>
            </a:endParaRPr>
          </a:p>
        </p:txBody>
      </p:sp>
      <p:sp>
        <p:nvSpPr>
          <p:cNvPr id="100" name="CuadroTexto 99">
            <a:extLst>
              <a:ext uri="{FF2B5EF4-FFF2-40B4-BE49-F238E27FC236}">
                <a16:creationId xmlns:a16="http://schemas.microsoft.com/office/drawing/2014/main" id="{F1029C52-E25F-559E-0A06-274FC3955B29}"/>
              </a:ext>
            </a:extLst>
          </p:cNvPr>
          <p:cNvSpPr txBox="1"/>
          <p:nvPr/>
        </p:nvSpPr>
        <p:spPr>
          <a:xfrm>
            <a:off x="6586670" y="5109842"/>
            <a:ext cx="1477282" cy="584775"/>
          </a:xfrm>
          <a:prstGeom prst="rect">
            <a:avLst/>
          </a:prstGeom>
          <a:noFill/>
        </p:spPr>
        <p:txBody>
          <a:bodyPr wrap="square" rtlCol="0">
            <a:spAutoFit/>
          </a:bodyPr>
          <a:lstStyle/>
          <a:p>
            <a:pPr algn="ctr"/>
            <a:r>
              <a:rPr lang="es-ES" sz="16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Trabajo colaborativo</a:t>
            </a:r>
            <a:endParaRPr lang="es-CO" sz="1600" dirty="0">
              <a:solidFill>
                <a:schemeClr val="accent5">
                  <a:lumMod val="50000"/>
                </a:schemeClr>
              </a:solidFill>
            </a:endParaRPr>
          </a:p>
        </p:txBody>
      </p:sp>
      <p:sp>
        <p:nvSpPr>
          <p:cNvPr id="101" name="CuadroTexto 100">
            <a:extLst>
              <a:ext uri="{FF2B5EF4-FFF2-40B4-BE49-F238E27FC236}">
                <a16:creationId xmlns:a16="http://schemas.microsoft.com/office/drawing/2014/main" id="{8970680B-383B-627D-148B-9A1EE48FA22E}"/>
              </a:ext>
            </a:extLst>
          </p:cNvPr>
          <p:cNvSpPr txBox="1"/>
          <p:nvPr/>
        </p:nvSpPr>
        <p:spPr>
          <a:xfrm>
            <a:off x="7811941" y="6245150"/>
            <a:ext cx="3357490" cy="623248"/>
          </a:xfrm>
          <a:prstGeom prst="rect">
            <a:avLst/>
          </a:prstGeom>
          <a:noFill/>
        </p:spPr>
        <p:txBody>
          <a:bodyPr wrap="square" rtlCol="0">
            <a:spAutoFit/>
          </a:bodyPr>
          <a:lstStyle/>
          <a:p>
            <a:pPr algn="ctr"/>
            <a:r>
              <a:rPr lang="es-ES" sz="1150"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Ética, Transparencia, escucha, comunicación asertiva, equidad (valorar aquel que es aportante y contribuye al logro de los objetivos)</a:t>
            </a:r>
            <a:endParaRPr lang="es-CO" sz="1150" dirty="0">
              <a:solidFill>
                <a:schemeClr val="accent5">
                  <a:lumMod val="50000"/>
                </a:schemeClr>
              </a:solidFill>
            </a:endParaRPr>
          </a:p>
        </p:txBody>
      </p:sp>
      <p:sp>
        <p:nvSpPr>
          <p:cNvPr id="102" name="CuadroTexto 101">
            <a:extLst>
              <a:ext uri="{FF2B5EF4-FFF2-40B4-BE49-F238E27FC236}">
                <a16:creationId xmlns:a16="http://schemas.microsoft.com/office/drawing/2014/main" id="{DC8008E9-2005-EAFF-4620-C39546D98ECC}"/>
              </a:ext>
            </a:extLst>
          </p:cNvPr>
          <p:cNvSpPr txBox="1"/>
          <p:nvPr/>
        </p:nvSpPr>
        <p:spPr>
          <a:xfrm>
            <a:off x="10652525" y="5122206"/>
            <a:ext cx="1278246" cy="738664"/>
          </a:xfrm>
          <a:prstGeom prst="rect">
            <a:avLst/>
          </a:prstGeom>
          <a:noFill/>
        </p:spPr>
        <p:txBody>
          <a:bodyPr wrap="square" rtlCol="0">
            <a:spAutoFit/>
          </a:bodyPr>
          <a:lstStyle/>
          <a:p>
            <a:pPr algn="ctr"/>
            <a:r>
              <a:rPr lang="es-ES" sz="14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Excelencia con propósito</a:t>
            </a:r>
            <a:endParaRPr lang="es-CO" sz="1400" dirty="0">
              <a:solidFill>
                <a:schemeClr val="accent5">
                  <a:lumMod val="50000"/>
                </a:schemeClr>
              </a:solidFill>
            </a:endParaRPr>
          </a:p>
        </p:txBody>
      </p:sp>
      <p:sp>
        <p:nvSpPr>
          <p:cNvPr id="103" name="CuadroTexto 102">
            <a:extLst>
              <a:ext uri="{FF2B5EF4-FFF2-40B4-BE49-F238E27FC236}">
                <a16:creationId xmlns:a16="http://schemas.microsoft.com/office/drawing/2014/main" id="{0C2422D8-745D-7850-846E-A3A46F3AEA83}"/>
              </a:ext>
            </a:extLst>
          </p:cNvPr>
          <p:cNvSpPr txBox="1"/>
          <p:nvPr/>
        </p:nvSpPr>
        <p:spPr>
          <a:xfrm>
            <a:off x="4553767" y="2359076"/>
            <a:ext cx="1498155" cy="584775"/>
          </a:xfrm>
          <a:prstGeom prst="rect">
            <a:avLst/>
          </a:prstGeom>
          <a:noFill/>
        </p:spPr>
        <p:txBody>
          <a:bodyPr wrap="square" rtlCol="0">
            <a:spAutoFit/>
          </a:bodyPr>
          <a:lstStyle/>
          <a:p>
            <a:pPr algn="ctr"/>
            <a:r>
              <a:rPr lang="es-ES" sz="16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Compromiso Social</a:t>
            </a:r>
            <a:endParaRPr lang="es-CO" sz="1600" dirty="0">
              <a:solidFill>
                <a:schemeClr val="accent5">
                  <a:lumMod val="50000"/>
                </a:schemeClr>
              </a:solidFill>
            </a:endParaRPr>
          </a:p>
        </p:txBody>
      </p:sp>
      <p:sp>
        <p:nvSpPr>
          <p:cNvPr id="104" name="CuadroTexto 103">
            <a:extLst>
              <a:ext uri="{FF2B5EF4-FFF2-40B4-BE49-F238E27FC236}">
                <a16:creationId xmlns:a16="http://schemas.microsoft.com/office/drawing/2014/main" id="{73B5D52A-2E58-3D20-BAAF-AA8040C26F6E}"/>
              </a:ext>
            </a:extLst>
          </p:cNvPr>
          <p:cNvSpPr txBox="1"/>
          <p:nvPr/>
        </p:nvSpPr>
        <p:spPr>
          <a:xfrm>
            <a:off x="6366955" y="1942406"/>
            <a:ext cx="1736627" cy="1015663"/>
          </a:xfrm>
          <a:prstGeom prst="rect">
            <a:avLst/>
          </a:prstGeom>
          <a:noFill/>
        </p:spPr>
        <p:txBody>
          <a:bodyPr wrap="square" rtlCol="0">
            <a:spAutoFit/>
          </a:bodyPr>
          <a:lstStyle/>
          <a:p>
            <a:pPr algn="ct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Construcción colectiva de todo lo que hacemos para generar relaciones que inspiran confianza</a:t>
            </a:r>
            <a:endParaRPr lang="es-CO" sz="1200" dirty="0">
              <a:solidFill>
                <a:schemeClr val="bg1"/>
              </a:solidFill>
            </a:endParaRPr>
          </a:p>
        </p:txBody>
      </p:sp>
      <p:sp>
        <p:nvSpPr>
          <p:cNvPr id="105" name="CuadroTexto 104">
            <a:extLst>
              <a:ext uri="{FF2B5EF4-FFF2-40B4-BE49-F238E27FC236}">
                <a16:creationId xmlns:a16="http://schemas.microsoft.com/office/drawing/2014/main" id="{A13D3CE0-525D-667F-527C-F2E1AF1D3BA4}"/>
              </a:ext>
            </a:extLst>
          </p:cNvPr>
          <p:cNvSpPr txBox="1"/>
          <p:nvPr/>
        </p:nvSpPr>
        <p:spPr>
          <a:xfrm>
            <a:off x="8538134" y="2345794"/>
            <a:ext cx="1477283" cy="584775"/>
          </a:xfrm>
          <a:prstGeom prst="rect">
            <a:avLst/>
          </a:prstGeom>
          <a:noFill/>
        </p:spPr>
        <p:txBody>
          <a:bodyPr wrap="square" rtlCol="0">
            <a:spAutoFit/>
          </a:bodyPr>
          <a:lstStyle/>
          <a:p>
            <a:pPr algn="ctr"/>
            <a:r>
              <a:rPr lang="es-ES" sz="16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Valores corporativos</a:t>
            </a:r>
            <a:endParaRPr lang="es-CO" sz="1600" dirty="0">
              <a:solidFill>
                <a:schemeClr val="accent5">
                  <a:lumMod val="50000"/>
                </a:schemeClr>
              </a:solidFill>
            </a:endParaRPr>
          </a:p>
        </p:txBody>
      </p:sp>
      <p:sp>
        <p:nvSpPr>
          <p:cNvPr id="106" name="CuadroTexto 105">
            <a:extLst>
              <a:ext uri="{FF2B5EF4-FFF2-40B4-BE49-F238E27FC236}">
                <a16:creationId xmlns:a16="http://schemas.microsoft.com/office/drawing/2014/main" id="{56B8C683-036F-CAF5-3F27-110EA33BF7AF}"/>
              </a:ext>
            </a:extLst>
          </p:cNvPr>
          <p:cNvSpPr txBox="1"/>
          <p:nvPr/>
        </p:nvSpPr>
        <p:spPr>
          <a:xfrm>
            <a:off x="10203153" y="2017530"/>
            <a:ext cx="1736627" cy="461665"/>
          </a:xfrm>
          <a:prstGeom prst="rect">
            <a:avLst/>
          </a:prstGeom>
          <a:noFill/>
        </p:spPr>
        <p:txBody>
          <a:bodyPr wrap="square" rtlCol="0">
            <a:spAutoFit/>
          </a:bodyPr>
          <a:lstStyle/>
          <a:p>
            <a:pPr algn="ctr"/>
            <a:r>
              <a:rPr lang="es-ES"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que nos lleve a ser realidad nuestra visión</a:t>
            </a:r>
            <a:endParaRPr lang="es-CO" sz="1200" dirty="0">
              <a:solidFill>
                <a:schemeClr val="bg1"/>
              </a:solidFill>
            </a:endParaRPr>
          </a:p>
        </p:txBody>
      </p:sp>
      <p:pic>
        <p:nvPicPr>
          <p:cNvPr id="108" name="Imagen 107" descr="Logotipo, nombre de la empresa&#10;&#10;Descripción generada automáticamente">
            <a:extLst>
              <a:ext uri="{FF2B5EF4-FFF2-40B4-BE49-F238E27FC236}">
                <a16:creationId xmlns:a16="http://schemas.microsoft.com/office/drawing/2014/main" id="{6B8A527F-BAB8-1BB0-83DD-761FA0A89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9889" y="70347"/>
            <a:ext cx="2037564" cy="882039"/>
          </a:xfrm>
          <a:prstGeom prst="rect">
            <a:avLst/>
          </a:prstGeom>
        </p:spPr>
      </p:pic>
      <p:pic>
        <p:nvPicPr>
          <p:cNvPr id="109" name="Imagen 108" descr="Logotipo, nombre de la empresa&#10;&#10;Descripción generada automáticamente">
            <a:extLst>
              <a:ext uri="{FF2B5EF4-FFF2-40B4-BE49-F238E27FC236}">
                <a16:creationId xmlns:a16="http://schemas.microsoft.com/office/drawing/2014/main" id="{ACD7D3E7-0E86-D413-C8CC-DBDDC4B33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399" y="12088"/>
            <a:ext cx="1647107" cy="967826"/>
          </a:xfrm>
          <a:prstGeom prst="rect">
            <a:avLst/>
          </a:prstGeom>
        </p:spPr>
      </p:pic>
      <p:sp>
        <p:nvSpPr>
          <p:cNvPr id="3" name="CuadroTexto 2">
            <a:extLst>
              <a:ext uri="{FF2B5EF4-FFF2-40B4-BE49-F238E27FC236}">
                <a16:creationId xmlns:a16="http://schemas.microsoft.com/office/drawing/2014/main" id="{324CD581-461F-0303-1A10-3BE7E0453308}"/>
              </a:ext>
            </a:extLst>
          </p:cNvPr>
          <p:cNvSpPr txBox="1"/>
          <p:nvPr/>
        </p:nvSpPr>
        <p:spPr>
          <a:xfrm>
            <a:off x="8395186" y="4799040"/>
            <a:ext cx="1695001" cy="1384995"/>
          </a:xfrm>
          <a:prstGeom prst="rect">
            <a:avLst/>
          </a:prstGeom>
          <a:noFill/>
        </p:spPr>
        <p:txBody>
          <a:bodyPr wrap="square" rtlCol="0">
            <a:spAutoFit/>
          </a:bodyPr>
          <a:lstStyle/>
          <a:p>
            <a:r>
              <a:rPr lang="es-ES" sz="105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Amor</a:t>
            </a:r>
            <a:r>
              <a:rPr lang="es-ES" sz="105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que acompaña</a:t>
            </a:r>
          </a:p>
          <a:p>
            <a:r>
              <a:rPr lang="es-ES" sz="1050" b="1" dirty="0">
                <a:solidFill>
                  <a:schemeClr val="bg1"/>
                </a:solidFill>
                <a:latin typeface="Arial" panose="020B0604020202020204" pitchFamily="34" charset="0"/>
                <a:cs typeface="Times New Roman" panose="02020603050405020304" pitchFamily="18" charset="0"/>
              </a:rPr>
              <a:t>Servicio</a:t>
            </a:r>
            <a:r>
              <a:rPr lang="es-ES" sz="1050" dirty="0">
                <a:solidFill>
                  <a:schemeClr val="bg1"/>
                </a:solidFill>
                <a:latin typeface="Arial" panose="020B0604020202020204" pitchFamily="34" charset="0"/>
                <a:cs typeface="Times New Roman" panose="02020603050405020304" pitchFamily="18" charset="0"/>
              </a:rPr>
              <a:t> que alivia</a:t>
            </a:r>
          </a:p>
          <a:p>
            <a:r>
              <a:rPr lang="es-ES" sz="1050" b="1" dirty="0">
                <a:solidFill>
                  <a:schemeClr val="bg1"/>
                </a:solidFill>
                <a:latin typeface="Arial" panose="020B0604020202020204" pitchFamily="34" charset="0"/>
                <a:cs typeface="Times New Roman" panose="02020603050405020304" pitchFamily="18" charset="0"/>
              </a:rPr>
              <a:t>Respeto</a:t>
            </a:r>
            <a:r>
              <a:rPr lang="es-ES" sz="1050" dirty="0">
                <a:solidFill>
                  <a:schemeClr val="bg1"/>
                </a:solidFill>
                <a:latin typeface="Arial" panose="020B0604020202020204" pitchFamily="34" charset="0"/>
                <a:cs typeface="Times New Roman" panose="02020603050405020304" pitchFamily="18" charset="0"/>
              </a:rPr>
              <a:t> que protege la dignidad de la persona</a:t>
            </a:r>
          </a:p>
          <a:p>
            <a:r>
              <a:rPr lang="es-ES" sz="1050" b="1" dirty="0">
                <a:solidFill>
                  <a:schemeClr val="bg1"/>
                </a:solidFill>
                <a:latin typeface="Arial" panose="020B0604020202020204" pitchFamily="34" charset="0"/>
                <a:cs typeface="Times New Roman" panose="02020603050405020304" pitchFamily="18" charset="0"/>
              </a:rPr>
              <a:t>Solidaridad</a:t>
            </a:r>
            <a:r>
              <a:rPr lang="es-ES" sz="1050" dirty="0">
                <a:solidFill>
                  <a:schemeClr val="bg1"/>
                </a:solidFill>
                <a:latin typeface="Arial" panose="020B0604020202020204" pitchFamily="34" charset="0"/>
                <a:cs typeface="Times New Roman" panose="02020603050405020304" pitchFamily="18" charset="0"/>
              </a:rPr>
              <a:t> que abre el corazón</a:t>
            </a:r>
            <a:endParaRPr lang="es-CO" sz="1050" dirty="0">
              <a:solidFill>
                <a:schemeClr val="bg1"/>
              </a:solidFill>
              <a:latin typeface="Arial" panose="020B0604020202020204" pitchFamily="34" charset="0"/>
              <a:cs typeface="Times New Roman" panose="02020603050405020304" pitchFamily="18" charset="0"/>
            </a:endParaRPr>
          </a:p>
          <a:p>
            <a:r>
              <a:rPr lang="es-ES" sz="1050" b="1" dirty="0">
                <a:solidFill>
                  <a:schemeClr val="bg1"/>
                </a:solidFill>
                <a:latin typeface="Arial" panose="020B0604020202020204" pitchFamily="34" charset="0"/>
                <a:cs typeface="Times New Roman" panose="02020603050405020304" pitchFamily="18" charset="0"/>
              </a:rPr>
              <a:t>Honestidad</a:t>
            </a:r>
            <a:r>
              <a:rPr lang="es-ES" sz="1050" dirty="0">
                <a:solidFill>
                  <a:schemeClr val="bg1"/>
                </a:solidFill>
                <a:latin typeface="Arial" panose="020B0604020202020204" pitchFamily="34" charset="0"/>
                <a:cs typeface="Times New Roman" panose="02020603050405020304" pitchFamily="18" charset="0"/>
              </a:rPr>
              <a:t> el arte del encuentro</a:t>
            </a:r>
            <a:endParaRPr lang="es-CO" sz="1050" dirty="0">
              <a:solidFill>
                <a:schemeClr val="bg1"/>
              </a:solidFill>
              <a:latin typeface="Arial" panose="020B0604020202020204" pitchFamily="34" charset="0"/>
              <a:cs typeface="Times New Roman" panose="02020603050405020304" pitchFamily="18" charset="0"/>
            </a:endParaRPr>
          </a:p>
        </p:txBody>
      </p:sp>
      <p:pic>
        <p:nvPicPr>
          <p:cNvPr id="6" name="Gráfico 5">
            <a:extLst>
              <a:ext uri="{FF2B5EF4-FFF2-40B4-BE49-F238E27FC236}">
                <a16:creationId xmlns:a16="http://schemas.microsoft.com/office/drawing/2014/main" id="{EB49FD0B-E67A-CE19-5107-DF5A3AAE73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4020" y="3475810"/>
            <a:ext cx="1450803" cy="1310814"/>
          </a:xfrm>
          <a:prstGeom prst="rect">
            <a:avLst/>
          </a:prstGeom>
        </p:spPr>
      </p:pic>
      <p:pic>
        <p:nvPicPr>
          <p:cNvPr id="8" name="Gráfico 7">
            <a:extLst>
              <a:ext uri="{FF2B5EF4-FFF2-40B4-BE49-F238E27FC236}">
                <a16:creationId xmlns:a16="http://schemas.microsoft.com/office/drawing/2014/main" id="{219CB09E-199F-5B2A-9461-585A1ACF87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58688" y="3489917"/>
            <a:ext cx="943809" cy="943809"/>
          </a:xfrm>
          <a:prstGeom prst="rect">
            <a:avLst/>
          </a:prstGeom>
        </p:spPr>
      </p:pic>
      <p:pic>
        <p:nvPicPr>
          <p:cNvPr id="11" name="Gráfico 10">
            <a:extLst>
              <a:ext uri="{FF2B5EF4-FFF2-40B4-BE49-F238E27FC236}">
                <a16:creationId xmlns:a16="http://schemas.microsoft.com/office/drawing/2014/main" id="{3A5627B0-E4DC-9858-88BB-248D344646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73148" y="3452304"/>
            <a:ext cx="952549" cy="952549"/>
          </a:xfrm>
          <a:prstGeom prst="rect">
            <a:avLst/>
          </a:prstGeom>
        </p:spPr>
      </p:pic>
      <p:pic>
        <p:nvPicPr>
          <p:cNvPr id="13" name="Gráfico 12">
            <a:extLst>
              <a:ext uri="{FF2B5EF4-FFF2-40B4-BE49-F238E27FC236}">
                <a16:creationId xmlns:a16="http://schemas.microsoft.com/office/drawing/2014/main" id="{53D2C74F-56E3-EB02-47EC-7F8D229EF2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48363" y="3462135"/>
            <a:ext cx="942718" cy="942718"/>
          </a:xfrm>
          <a:prstGeom prst="rect">
            <a:avLst/>
          </a:prstGeom>
        </p:spPr>
      </p:pic>
      <p:pic>
        <p:nvPicPr>
          <p:cNvPr id="20" name="Gráfico 19">
            <a:extLst>
              <a:ext uri="{FF2B5EF4-FFF2-40B4-BE49-F238E27FC236}">
                <a16:creationId xmlns:a16="http://schemas.microsoft.com/office/drawing/2014/main" id="{F4486A07-EF0F-94EB-3875-5F6F9DCA744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57207" y="3467056"/>
            <a:ext cx="939251" cy="939251"/>
          </a:xfrm>
          <a:prstGeom prst="rect">
            <a:avLst/>
          </a:prstGeom>
        </p:spPr>
      </p:pic>
      <p:pic>
        <p:nvPicPr>
          <p:cNvPr id="22" name="Gráfico 21">
            <a:extLst>
              <a:ext uri="{FF2B5EF4-FFF2-40B4-BE49-F238E27FC236}">
                <a16:creationId xmlns:a16="http://schemas.microsoft.com/office/drawing/2014/main" id="{2837A599-7CBE-828F-B49F-CF4524EFFB0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668399" y="3468008"/>
            <a:ext cx="937345" cy="937345"/>
          </a:xfrm>
          <a:prstGeom prst="rect">
            <a:avLst/>
          </a:prstGeom>
        </p:spPr>
      </p:pic>
      <p:sp>
        <p:nvSpPr>
          <p:cNvPr id="25" name="CuadroTexto 24">
            <a:extLst>
              <a:ext uri="{FF2B5EF4-FFF2-40B4-BE49-F238E27FC236}">
                <a16:creationId xmlns:a16="http://schemas.microsoft.com/office/drawing/2014/main" id="{49DD8385-99B2-AD53-59BA-3ECB0D67FBB2}"/>
              </a:ext>
            </a:extLst>
          </p:cNvPr>
          <p:cNvSpPr txBox="1"/>
          <p:nvPr/>
        </p:nvSpPr>
        <p:spPr>
          <a:xfrm>
            <a:off x="0" y="81300"/>
            <a:ext cx="8874540" cy="584775"/>
          </a:xfrm>
          <a:prstGeom prst="rect">
            <a:avLst/>
          </a:prstGeom>
          <a:noFill/>
        </p:spPr>
        <p:txBody>
          <a:bodyPr wrap="square" rtlCol="0">
            <a:spAutoFit/>
          </a:bodyPr>
          <a:lstStyle/>
          <a:p>
            <a:pPr algn="ctr"/>
            <a:r>
              <a:rPr lang="es-ES" sz="3200" b="1" dirty="0">
                <a:solidFill>
                  <a:schemeClr val="tx2"/>
                </a:solidFill>
              </a:rPr>
              <a:t>¿Cuál fue el resultado del diagnóstico de cultura?</a:t>
            </a:r>
          </a:p>
        </p:txBody>
      </p:sp>
      <p:sp>
        <p:nvSpPr>
          <p:cNvPr id="27" name="CuadroTexto 26">
            <a:extLst>
              <a:ext uri="{FF2B5EF4-FFF2-40B4-BE49-F238E27FC236}">
                <a16:creationId xmlns:a16="http://schemas.microsoft.com/office/drawing/2014/main" id="{BC711781-A614-AB97-A6EF-D239791994FA}"/>
              </a:ext>
            </a:extLst>
          </p:cNvPr>
          <p:cNvSpPr txBox="1"/>
          <p:nvPr/>
        </p:nvSpPr>
        <p:spPr>
          <a:xfrm>
            <a:off x="464924" y="777689"/>
            <a:ext cx="7516846" cy="584775"/>
          </a:xfrm>
          <a:prstGeom prst="rect">
            <a:avLst/>
          </a:prstGeom>
          <a:noFill/>
        </p:spPr>
        <p:txBody>
          <a:bodyPr wrap="square" rtlCol="0">
            <a:spAutoFit/>
          </a:bodyPr>
          <a:lstStyle/>
          <a:p>
            <a:r>
              <a:rPr lang="es-ES" sz="3200" dirty="0">
                <a:solidFill>
                  <a:schemeClr val="accent2">
                    <a:lumMod val="75000"/>
                  </a:schemeClr>
                </a:solidFill>
              </a:rPr>
              <a:t>R/. La definición de los Rasgos Culturales</a:t>
            </a:r>
            <a:r>
              <a:rPr lang="es-ES" sz="3200" dirty="0">
                <a:solidFill>
                  <a:schemeClr val="tx2"/>
                </a:solidFill>
              </a:rPr>
              <a:t>.</a:t>
            </a:r>
            <a:endParaRPr lang="es-CO" sz="3200" dirty="0">
              <a:solidFill>
                <a:schemeClr val="tx2"/>
              </a:solidFill>
            </a:endParaRPr>
          </a:p>
        </p:txBody>
      </p:sp>
    </p:spTree>
    <p:extLst>
      <p:ext uri="{BB962C8B-B14F-4D97-AF65-F5344CB8AC3E}">
        <p14:creationId xmlns:p14="http://schemas.microsoft.com/office/powerpoint/2010/main" val="1649259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magen que contiene rueda, cd&#10;&#10;Descripción generada automáticamente">
            <a:extLst>
              <a:ext uri="{FF2B5EF4-FFF2-40B4-BE49-F238E27FC236}">
                <a16:creationId xmlns:a16="http://schemas.microsoft.com/office/drawing/2014/main" id="{CCE29E73-B02B-F7FF-356C-FFE9B1FCC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 y="0"/>
            <a:ext cx="12313920" cy="6858000"/>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9AADEEE2-BBF7-7109-609B-AAFA3D6E63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32318"/>
            <a:ext cx="2329801" cy="1008545"/>
          </a:xfrm>
          <a:prstGeom prst="rect">
            <a:avLst/>
          </a:prstGeom>
        </p:spPr>
      </p:pic>
      <p:pic>
        <p:nvPicPr>
          <p:cNvPr id="8" name="Imagen 7" descr="Logotipo, nombre de la empresa&#10;&#10;Descripción generada automáticamente">
            <a:extLst>
              <a:ext uri="{FF2B5EF4-FFF2-40B4-BE49-F238E27FC236}">
                <a16:creationId xmlns:a16="http://schemas.microsoft.com/office/drawing/2014/main" id="{B041066F-E3C5-3B02-1C66-9ABAB4AD8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4946" y="5630413"/>
            <a:ext cx="1889834" cy="1110450"/>
          </a:xfrm>
          <a:prstGeom prst="rect">
            <a:avLst/>
          </a:prstGeom>
        </p:spPr>
      </p:pic>
      <p:sp>
        <p:nvSpPr>
          <p:cNvPr id="2" name="CuadroTexto 1">
            <a:extLst>
              <a:ext uri="{FF2B5EF4-FFF2-40B4-BE49-F238E27FC236}">
                <a16:creationId xmlns:a16="http://schemas.microsoft.com/office/drawing/2014/main" id="{87D20B81-B4B2-0983-55DC-7AC220E4A05B}"/>
              </a:ext>
            </a:extLst>
          </p:cNvPr>
          <p:cNvSpPr txBox="1"/>
          <p:nvPr/>
        </p:nvSpPr>
        <p:spPr>
          <a:xfrm>
            <a:off x="670818" y="3100251"/>
            <a:ext cx="3317965" cy="1077218"/>
          </a:xfrm>
          <a:prstGeom prst="rect">
            <a:avLst/>
          </a:prstGeom>
          <a:noFill/>
        </p:spPr>
        <p:txBody>
          <a:bodyPr wrap="square" rtlCol="0">
            <a:spAutoFit/>
          </a:bodyPr>
          <a:lstStyle/>
          <a:p>
            <a:r>
              <a:rPr lang="es-CO" sz="3200" b="1" dirty="0">
                <a:solidFill>
                  <a:schemeClr val="accent2">
                    <a:lumMod val="75000"/>
                  </a:schemeClr>
                </a:solidFill>
                <a:latin typeface="Arial" panose="020B0604020202020204" pitchFamily="34" charset="0"/>
                <a:cs typeface="Arial" panose="020B0604020202020204" pitchFamily="34" charset="0"/>
              </a:rPr>
              <a:t>RASGOS CULTURALES</a:t>
            </a:r>
          </a:p>
        </p:txBody>
      </p:sp>
    </p:spTree>
    <p:extLst>
      <p:ext uri="{BB962C8B-B14F-4D97-AF65-F5344CB8AC3E}">
        <p14:creationId xmlns:p14="http://schemas.microsoft.com/office/powerpoint/2010/main" val="3748429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7A65CD45-F399-5297-9208-24C9B5928788}"/>
              </a:ext>
            </a:extLst>
          </p:cNvPr>
          <p:cNvGrpSpPr/>
          <p:nvPr/>
        </p:nvGrpSpPr>
        <p:grpSpPr>
          <a:xfrm>
            <a:off x="42333" y="0"/>
            <a:ext cx="12149667" cy="6858000"/>
            <a:chOff x="42333" y="0"/>
            <a:chExt cx="12149667" cy="6858000"/>
          </a:xfrm>
        </p:grpSpPr>
        <p:pic>
          <p:nvPicPr>
            <p:cNvPr id="4" name="Imagen 3" descr="Interfaz de usuario gráfica&#10;&#10;Descripción generada automáticamente">
              <a:extLst>
                <a:ext uri="{FF2B5EF4-FFF2-40B4-BE49-F238E27FC236}">
                  <a16:creationId xmlns:a16="http://schemas.microsoft.com/office/drawing/2014/main" id="{93712680-2006-F721-1E8E-52A332E12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3" y="0"/>
              <a:ext cx="12149667" cy="6858000"/>
            </a:xfrm>
            <a:prstGeom prst="rect">
              <a:avLst/>
            </a:prstGeom>
          </p:spPr>
        </p:pic>
        <p:pic>
          <p:nvPicPr>
            <p:cNvPr id="8" name="Imagen 7">
              <a:extLst>
                <a:ext uri="{FF2B5EF4-FFF2-40B4-BE49-F238E27FC236}">
                  <a16:creationId xmlns:a16="http://schemas.microsoft.com/office/drawing/2014/main" id="{B085F90D-833C-EACB-8A93-66196E1DD591}"/>
                </a:ext>
              </a:extLst>
            </p:cNvPr>
            <p:cNvPicPr>
              <a:picLocks noChangeAspect="1"/>
            </p:cNvPicPr>
            <p:nvPr/>
          </p:nvPicPr>
          <p:blipFill>
            <a:blip r:embed="rId3"/>
            <a:stretch>
              <a:fillRect/>
            </a:stretch>
          </p:blipFill>
          <p:spPr>
            <a:xfrm>
              <a:off x="9191571" y="5172075"/>
              <a:ext cx="2057453" cy="1459889"/>
            </a:xfrm>
            <a:prstGeom prst="rect">
              <a:avLst/>
            </a:prstGeom>
          </p:spPr>
        </p:pic>
      </p:grpSp>
      <p:pic>
        <p:nvPicPr>
          <p:cNvPr id="9" name="Imagen 8" descr="Logotipo, nombre de la empresa&#10;&#10;Descripción generada automáticamente">
            <a:extLst>
              <a:ext uri="{FF2B5EF4-FFF2-40B4-BE49-F238E27FC236}">
                <a16:creationId xmlns:a16="http://schemas.microsoft.com/office/drawing/2014/main" id="{EE728C65-51CE-8395-831D-74B55FB9A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4887" y="5736437"/>
            <a:ext cx="2329801" cy="1008545"/>
          </a:xfrm>
          <a:prstGeom prst="rect">
            <a:avLst/>
          </a:prstGeom>
        </p:spPr>
      </p:pic>
      <p:pic>
        <p:nvPicPr>
          <p:cNvPr id="10" name="Imagen 9" descr="Logotipo, nombre de la empresa&#10;&#10;Descripción generada automáticamente">
            <a:extLst>
              <a:ext uri="{FF2B5EF4-FFF2-40B4-BE49-F238E27FC236}">
                <a16:creationId xmlns:a16="http://schemas.microsoft.com/office/drawing/2014/main" id="{946147FC-0EB5-7A5D-61E3-748944A950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9833" y="5634532"/>
            <a:ext cx="1889834" cy="1110450"/>
          </a:xfrm>
          <a:prstGeom prst="rect">
            <a:avLst/>
          </a:prstGeom>
        </p:spPr>
      </p:pic>
    </p:spTree>
    <p:extLst>
      <p:ext uri="{BB962C8B-B14F-4D97-AF65-F5344CB8AC3E}">
        <p14:creationId xmlns:p14="http://schemas.microsoft.com/office/powerpoint/2010/main" val="16316448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17470</TotalTime>
  <Words>1479</Words>
  <Application>Microsoft Office PowerPoint</Application>
  <PresentationFormat>Panorámica</PresentationFormat>
  <Paragraphs>211</Paragraphs>
  <Slides>37</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37</vt:i4>
      </vt:variant>
    </vt:vector>
  </HeadingPairs>
  <TitlesOfParts>
    <vt:vector size="43" baseType="lpstr">
      <vt:lpstr>Arial</vt:lpstr>
      <vt:lpstr>Arial Nova</vt:lpstr>
      <vt:lpstr>Calibri</vt:lpstr>
      <vt:lpstr>Calibri Light</vt:lpstr>
      <vt:lpstr>Segoe UI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 Patiño Lopez</dc:creator>
  <cp:lastModifiedBy>Juan Carlos Ramirez G</cp:lastModifiedBy>
  <cp:revision>54</cp:revision>
  <dcterms:created xsi:type="dcterms:W3CDTF">2025-02-10T22:35:37Z</dcterms:created>
  <dcterms:modified xsi:type="dcterms:W3CDTF">2025-04-15T22:01:11Z</dcterms:modified>
</cp:coreProperties>
</file>